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3" r:id="rId5"/>
    <p:sldMasterId id="2147484196" r:id="rId6"/>
    <p:sldMasterId id="2147484214" r:id="rId7"/>
    <p:sldMasterId id="2147484233" r:id="rId8"/>
  </p:sldMasterIdLst>
  <p:notesMasterIdLst>
    <p:notesMasterId r:id="rId47"/>
  </p:notesMasterIdLst>
  <p:handoutMasterIdLst>
    <p:handoutMasterId r:id="rId48"/>
  </p:handoutMasterIdLst>
  <p:sldIdLst>
    <p:sldId id="829" r:id="rId9"/>
    <p:sldId id="1095" r:id="rId10"/>
    <p:sldId id="1097" r:id="rId11"/>
    <p:sldId id="1171" r:id="rId12"/>
    <p:sldId id="1172" r:id="rId13"/>
    <p:sldId id="1124" r:id="rId14"/>
    <p:sldId id="1185" r:id="rId15"/>
    <p:sldId id="1180" r:id="rId16"/>
    <p:sldId id="1186" r:id="rId17"/>
    <p:sldId id="1187" r:id="rId18"/>
    <p:sldId id="1188" r:id="rId19"/>
    <p:sldId id="1189" r:id="rId20"/>
    <p:sldId id="1161" r:id="rId21"/>
    <p:sldId id="1162" r:id="rId22"/>
    <p:sldId id="1139" r:id="rId23"/>
    <p:sldId id="1198" r:id="rId24"/>
    <p:sldId id="1190" r:id="rId25"/>
    <p:sldId id="1182" r:id="rId26"/>
    <p:sldId id="1191" r:id="rId27"/>
    <p:sldId id="1157" r:id="rId28"/>
    <p:sldId id="1183" r:id="rId29"/>
    <p:sldId id="1160" r:id="rId30"/>
    <p:sldId id="1199" r:id="rId31"/>
    <p:sldId id="1200" r:id="rId32"/>
    <p:sldId id="1158" r:id="rId33"/>
    <p:sldId id="1159" r:id="rId34"/>
    <p:sldId id="1128" r:id="rId35"/>
    <p:sldId id="1195" r:id="rId36"/>
    <p:sldId id="1196" r:id="rId37"/>
    <p:sldId id="1192" r:id="rId38"/>
    <p:sldId id="1194" r:id="rId39"/>
    <p:sldId id="1201" r:id="rId40"/>
    <p:sldId id="1174" r:id="rId41"/>
    <p:sldId id="1197" r:id="rId42"/>
    <p:sldId id="1176" r:id="rId43"/>
    <p:sldId id="1173" r:id="rId44"/>
    <p:sldId id="1096" r:id="rId45"/>
    <p:sldId id="1094"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2050"/>
    <a:srgbClr val="000000"/>
    <a:srgbClr val="442359"/>
    <a:srgbClr val="333333"/>
    <a:srgbClr val="FFFFFF"/>
    <a:srgbClr val="505050"/>
    <a:srgbClr val="00FFFF"/>
    <a:srgbClr val="CC00CC"/>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5238" autoAdjust="0"/>
  </p:normalViewPr>
  <p:slideViewPr>
    <p:cSldViewPr snapToObjects="1">
      <p:cViewPr varScale="1">
        <p:scale>
          <a:sx n="85" d="100"/>
          <a:sy n="85" d="100"/>
        </p:scale>
        <p:origin x="80" y="364"/>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4/19/2016</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4/19/2016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4/19/2016 6:11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989174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4/19/2016 6:11 PM</a:t>
            </a:fld>
            <a:endParaRPr lang="en-US" dirty="0">
              <a:solidFill>
                <a:prstClr val="black"/>
              </a:solidFill>
            </a:endParaRPr>
          </a:p>
        </p:txBody>
      </p:sp>
    </p:spTree>
    <p:extLst>
      <p:ext uri="{BB962C8B-B14F-4D97-AF65-F5344CB8AC3E}">
        <p14:creationId xmlns:p14="http://schemas.microsoft.com/office/powerpoint/2010/main" val="1650207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4/19/2016 6:11 PM</a:t>
            </a:fld>
            <a:endParaRPr lang="en-US" dirty="0">
              <a:solidFill>
                <a:prstClr val="black"/>
              </a:solidFill>
            </a:endParaRPr>
          </a:p>
        </p:txBody>
      </p:sp>
    </p:spTree>
    <p:extLst>
      <p:ext uri="{BB962C8B-B14F-4D97-AF65-F5344CB8AC3E}">
        <p14:creationId xmlns:p14="http://schemas.microsoft.com/office/powerpoint/2010/main" val="4123204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4/19/2016 6:11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46739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4/19/2016 6:11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55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4/19/2016 6:11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321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4/19/2016 6:11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5992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4/19/2016 6:11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82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4/19/2016 6:11 PM</a:t>
            </a:fld>
            <a:endParaRPr lang="en-US" dirty="0">
              <a:solidFill>
                <a:prstClr val="black"/>
              </a:solidFill>
            </a:endParaRPr>
          </a:p>
        </p:txBody>
      </p:sp>
    </p:spTree>
    <p:extLst>
      <p:ext uri="{BB962C8B-B14F-4D97-AF65-F5344CB8AC3E}">
        <p14:creationId xmlns:p14="http://schemas.microsoft.com/office/powerpoint/2010/main" val="415187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4/19/2016 6:11 PM</a:t>
            </a:fld>
            <a:endParaRPr lang="en-US" dirty="0">
              <a:solidFill>
                <a:prstClr val="black"/>
              </a:solidFill>
            </a:endParaRPr>
          </a:p>
        </p:txBody>
      </p:sp>
    </p:spTree>
    <p:extLst>
      <p:ext uri="{BB962C8B-B14F-4D97-AF65-F5344CB8AC3E}">
        <p14:creationId xmlns:p14="http://schemas.microsoft.com/office/powerpoint/2010/main" val="3943609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4/19/2016 6:11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0830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4/19/2016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979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4/19/2016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959654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590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4/19/2016 6:11 PM</a:t>
            </a:fld>
            <a:endParaRPr lang="en-US" dirty="0">
              <a:solidFill>
                <a:prstClr val="black"/>
              </a:solidFill>
            </a:endParaRPr>
          </a:p>
        </p:txBody>
      </p:sp>
    </p:spTree>
    <p:extLst>
      <p:ext uri="{BB962C8B-B14F-4D97-AF65-F5344CB8AC3E}">
        <p14:creationId xmlns:p14="http://schemas.microsoft.com/office/powerpoint/2010/main" val="159520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16129408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3542182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1904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153629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a:t>click to…</a:t>
            </a:r>
          </a:p>
        </p:txBody>
      </p:sp>
    </p:spTree>
    <p:extLst>
      <p:ext uri="{BB962C8B-B14F-4D97-AF65-F5344CB8AC3E}">
        <p14:creationId xmlns:p14="http://schemas.microsoft.com/office/powerpoint/2010/main" val="20510006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2811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57774648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5347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7192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3410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743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83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a:t>Please Be Courteous!</a:t>
            </a:r>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a:gradFill>
                  <a:gsLst>
                    <a:gs pos="0">
                      <a:srgbClr val="FFE784"/>
                    </a:gs>
                    <a:gs pos="50000">
                      <a:srgbClr val="FFE784"/>
                    </a:gs>
                  </a:gsLst>
                  <a:lin ang="5400000" scaled="0"/>
                </a:gradFill>
                <a:ea typeface="Calibri" pitchFamily="34" charset="0"/>
                <a:cs typeface="Arial" pitchFamily="34" charset="0"/>
              </a:rPr>
              <a:t> </a:t>
            </a:r>
            <a:br>
              <a:rPr lang="en-US" sz="1836" i="1" dirty="0">
                <a:gradFill>
                  <a:gsLst>
                    <a:gs pos="0">
                      <a:srgbClr val="FFE784"/>
                    </a:gs>
                    <a:gs pos="50000">
                      <a:srgbClr val="FFE784"/>
                    </a:gs>
                  </a:gsLst>
                  <a:lin ang="5400000" scaled="0"/>
                </a:gradFill>
                <a:ea typeface="Calibri" pitchFamily="34" charset="0"/>
                <a:cs typeface="Arial" pitchFamily="34" charset="0"/>
              </a:rPr>
            </a:br>
            <a:endParaRPr lang="en-US" sz="1836" i="1" u="sng" dirty="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81489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a:t>Click to edit Master text styles</a:t>
            </a:r>
          </a:p>
        </p:txBody>
      </p:sp>
    </p:spTree>
    <p:extLst>
      <p:ext uri="{BB962C8B-B14F-4D97-AF65-F5344CB8AC3E}">
        <p14:creationId xmlns:p14="http://schemas.microsoft.com/office/powerpoint/2010/main" val="39166088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8144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0010" y="4431486"/>
            <a:ext cx="10447937" cy="470856"/>
          </a:xfrm>
        </p:spPr>
        <p:txBody>
          <a:bodyPr>
            <a:noAutofit/>
          </a:bodyPr>
          <a:lstStyle>
            <a:lvl1pPr marL="0" indent="0" algn="l">
              <a:lnSpc>
                <a:spcPct val="90000"/>
              </a:lnSpc>
              <a:spcBef>
                <a:spcPts val="0"/>
              </a:spcBef>
              <a:buNone/>
              <a:defRPr>
                <a:gradFill>
                  <a:gsLst>
                    <a:gs pos="0">
                      <a:schemeClr val="accent1">
                        <a:lumMod val="40000"/>
                        <a:lumOff val="60000"/>
                      </a:schemeClr>
                    </a:gs>
                    <a:gs pos="86000">
                      <a:schemeClr val="accent1">
                        <a:lumMod val="40000"/>
                        <a:lumOff val="60000"/>
                      </a:schemeClr>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310236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0010" y="1942924"/>
            <a:ext cx="9579252" cy="1553823"/>
          </a:xfrm>
        </p:spPr>
        <p:txBody>
          <a:bodyPr anchor="t" anchorCtr="0">
            <a:noAutofit/>
          </a:bodyPr>
          <a:lstStyle>
            <a:lvl1pPr algn="l" defTabSz="932559" rtl="0" eaLnBrk="1" latinLnBrk="0" hangingPunct="1">
              <a:lnSpc>
                <a:spcPct val="90000"/>
              </a:lnSpc>
              <a:spcBef>
                <a:spcPct val="0"/>
              </a:spcBef>
              <a:buNone/>
              <a:defRPr lang="en-US" sz="5507" b="0" kern="1200" cap="none" spc="-153"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140010" y="4429866"/>
            <a:ext cx="4663678" cy="470856"/>
          </a:xfrm>
        </p:spPr>
        <p:txBody>
          <a:bodyPr>
            <a:noAutofit/>
          </a:bodyPr>
          <a:lstStyle>
            <a:lvl1pPr marL="0" indent="0" algn="l" defTabSz="932559" rtl="0" eaLnBrk="1" latinLnBrk="0" hangingPunct="1">
              <a:lnSpc>
                <a:spcPct val="90000"/>
              </a:lnSpc>
              <a:spcBef>
                <a:spcPts val="0"/>
              </a:spcBef>
              <a:buSzPct val="85000"/>
              <a:buFontTx/>
              <a:buNone/>
              <a:defRPr lang="en-US" sz="3264" kern="1200" dirty="0">
                <a:gradFill>
                  <a:gsLst>
                    <a:gs pos="0">
                      <a:schemeClr val="accent1">
                        <a:lumMod val="40000"/>
                        <a:lumOff val="60000"/>
                      </a:schemeClr>
                    </a:gs>
                    <a:gs pos="86000">
                      <a:schemeClr val="accent1">
                        <a:lumMod val="40000"/>
                        <a:lumOff val="60000"/>
                      </a:schemeClr>
                    </a:gs>
                  </a:gsLst>
                  <a:lin ang="5400000" scaled="0"/>
                </a:gra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59200" y="233151"/>
            <a:ext cx="10459089" cy="141256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219" b="1" i="1" u="none" strike="noStrike" kern="1200" cap="none" spc="-655"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32559" rtl="0" eaLnBrk="1" latinLnBrk="0" hangingPunct="1">
              <a:lnSpc>
                <a:spcPct val="90000"/>
              </a:lnSpc>
              <a:spcBef>
                <a:spcPct val="20000"/>
              </a:spcBef>
              <a:buSzPct val="85000"/>
              <a:buFont typeface="Arial" pitchFamily="34" charset="0"/>
              <a:buNone/>
            </a:pPr>
            <a:r>
              <a:rPr lang="en-US" dirty="0"/>
              <a:t>click to…</a:t>
            </a:r>
          </a:p>
        </p:txBody>
      </p:sp>
    </p:spTree>
    <p:extLst>
      <p:ext uri="{BB962C8B-B14F-4D97-AF65-F5344CB8AC3E}">
        <p14:creationId xmlns:p14="http://schemas.microsoft.com/office/powerpoint/2010/main" val="29449956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1"/>
            <a:ext cx="11400102" cy="67965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8187" y="1476622"/>
            <a:ext cx="11400102" cy="2040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0349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8187" y="1476622"/>
            <a:ext cx="11400102"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9072685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86" y="1476622"/>
            <a:ext cx="5596414"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476622"/>
            <a:ext cx="5596414"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0407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8186" y="1829732"/>
            <a:ext cx="5596414"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5" y="2317898"/>
            <a:ext cx="5596414"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8857" y="1829732"/>
            <a:ext cx="559943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17558" y="2317898"/>
            <a:ext cx="5600731"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9117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658755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2854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58999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a:t>Please Be Courteous!</a:t>
            </a:r>
          </a:p>
        </p:txBody>
      </p:sp>
      <p:pic>
        <p:nvPicPr>
          <p:cNvPr id="5" name="Picture 5" descr="C:\Users\monical\Desktop\ADMIN\DVD_ART34\Artwork_Imagery\Icons - Illustrations\_WINDOWS VISTA ICONS\Cell mobile smart phone smartphone.png"/>
          <p:cNvPicPr>
            <a:picLocks noChangeAspect="1" noChangeArrowheads="1"/>
          </p:cNvPicPr>
          <p:nvPr userDrawn="1"/>
        </p:nvPicPr>
        <p:blipFill>
          <a:blip r:embed="rId2"/>
          <a:stretch>
            <a:fillRect/>
          </a:stretch>
        </p:blipFill>
        <p:spPr bwMode="auto">
          <a:xfrm>
            <a:off x="4767316" y="1981278"/>
            <a:ext cx="2436152" cy="1826853"/>
          </a:xfrm>
          <a:prstGeom prst="rect">
            <a:avLst/>
          </a:prstGeom>
          <a:noFill/>
          <a:ln>
            <a:noFill/>
          </a:ln>
        </p:spPr>
      </p:pic>
      <p:pic>
        <p:nvPicPr>
          <p:cNvPr id="10" name="Picture 9" descr="C:\Users\monical\Desktop\ADMIN\DVD_ART34\Artwork_Imagery\Icons - Illustrations\_WINDOWS SERVER ICONS\Symbols\X don't no not okay approved bad.png"/>
          <p:cNvPicPr>
            <a:picLocks noChangeAspect="1" noChangeArrowheads="1"/>
          </p:cNvPicPr>
          <p:nvPr userDrawn="1"/>
        </p:nvPicPr>
        <p:blipFill>
          <a:blip r:embed="rId3"/>
          <a:stretch>
            <a:fillRect/>
          </a:stretch>
        </p:blipFill>
        <p:spPr bwMode="auto">
          <a:xfrm>
            <a:off x="5434495" y="2401598"/>
            <a:ext cx="1285474" cy="868927"/>
          </a:xfrm>
          <a:prstGeom prst="rect">
            <a:avLst/>
          </a:prstGeom>
          <a:noFill/>
          <a:ln>
            <a:noFill/>
          </a:ln>
        </p:spPr>
      </p:pic>
      <p:sp>
        <p:nvSpPr>
          <p:cNvPr id="12" name="Rectangle 1"/>
          <p:cNvSpPr>
            <a:spLocks noChangeArrowheads="1"/>
          </p:cNvSpPr>
          <p:nvPr userDrawn="1"/>
        </p:nvSpPr>
        <p:spPr bwMode="auto">
          <a:xfrm>
            <a:off x="996148" y="5051230"/>
            <a:ext cx="10444180" cy="1476994"/>
          </a:xfrm>
          <a:prstGeom prst="rect">
            <a:avLst/>
          </a:prstGeom>
          <a:noFill/>
          <a:ln w="9525">
            <a:noFill/>
            <a:miter lim="800000"/>
            <a:headEnd/>
            <a:tailEnd/>
          </a:ln>
          <a:effectLst/>
        </p:spPr>
        <p:txBody>
          <a:bodyPr vert="horz" wrap="none" lIns="93260" tIns="46630" rIns="93260" bIns="46630" numCol="1" anchor="ctr" anchorCtr="0" compatLnSpc="1">
            <a:prstTxWarp prst="textNoShape">
              <a:avLst/>
            </a:prstTxWarp>
            <a:noAutofit/>
          </a:bodyPr>
          <a:lstStyle/>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Please be courteous to your fellow attendees</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and</a:t>
            </a:r>
          </a:p>
          <a:p>
            <a:pPr algn="ctr" defTabSz="932597" fontAlgn="base">
              <a:lnSpc>
                <a:spcPct val="150000"/>
              </a:lnSpc>
              <a:spcBef>
                <a:spcPct val="0"/>
              </a:spcBef>
              <a:spcAft>
                <a:spcPct val="0"/>
              </a:spcAft>
            </a:pPr>
            <a:r>
              <a:rPr lang="en-US" sz="1836" i="1" dirty="0">
                <a:gradFill>
                  <a:gsLst>
                    <a:gs pos="0">
                      <a:srgbClr val="FFFFFF"/>
                    </a:gs>
                    <a:gs pos="50000">
                      <a:srgbClr val="FFFFFF"/>
                    </a:gs>
                  </a:gsLst>
                  <a:lin ang="5400000" scaled="0"/>
                </a:gradFill>
                <a:ea typeface="Calibri" pitchFamily="34" charset="0"/>
                <a:cs typeface="Arial" pitchFamily="34" charset="0"/>
              </a:rPr>
              <a:t>set your phones to vibrate or silent mode!</a:t>
            </a:r>
            <a:r>
              <a:rPr lang="en-US" sz="1836" i="1" dirty="0">
                <a:gradFill>
                  <a:gsLst>
                    <a:gs pos="0">
                      <a:srgbClr val="FFE784"/>
                    </a:gs>
                    <a:gs pos="50000">
                      <a:srgbClr val="FFE784"/>
                    </a:gs>
                  </a:gsLst>
                  <a:lin ang="5400000" scaled="0"/>
                </a:gradFill>
                <a:ea typeface="Calibri" pitchFamily="34" charset="0"/>
                <a:cs typeface="Arial" pitchFamily="34" charset="0"/>
              </a:rPr>
              <a:t> </a:t>
            </a:r>
            <a:br>
              <a:rPr lang="en-US" sz="1836" i="1" dirty="0">
                <a:gradFill>
                  <a:gsLst>
                    <a:gs pos="0">
                      <a:srgbClr val="FFE784"/>
                    </a:gs>
                    <a:gs pos="50000">
                      <a:srgbClr val="FFE784"/>
                    </a:gs>
                  </a:gsLst>
                  <a:lin ang="5400000" scaled="0"/>
                </a:gradFill>
                <a:ea typeface="Calibri" pitchFamily="34" charset="0"/>
                <a:cs typeface="Arial" pitchFamily="34" charset="0"/>
              </a:rPr>
            </a:br>
            <a:endParaRPr lang="en-US" sz="1836" i="1" u="sng" dirty="0">
              <a:gradFill>
                <a:gsLst>
                  <a:gs pos="0">
                    <a:srgbClr val="FFE784"/>
                  </a:gs>
                  <a:gs pos="50000">
                    <a:srgbClr val="FFE784"/>
                  </a:gs>
                </a:gsLst>
                <a:lin ang="5400000" scaled="0"/>
              </a:gradFill>
              <a:ea typeface="Calibri" pitchFamily="34" charset="0"/>
              <a:cs typeface="Arial" pitchFamily="34" charset="0"/>
            </a:endParaRPr>
          </a:p>
        </p:txBody>
      </p:sp>
    </p:spTree>
    <p:extLst>
      <p:ext uri="{BB962C8B-B14F-4D97-AF65-F5344CB8AC3E}">
        <p14:creationId xmlns:p14="http://schemas.microsoft.com/office/powerpoint/2010/main" val="294742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_Title and Content">
    <p:bg bwMode="black">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18187" y="1476622"/>
            <a:ext cx="11400102" cy="2040559"/>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a:t>Click to edit Master text styles</a:t>
            </a:r>
          </a:p>
        </p:txBody>
      </p:sp>
    </p:spTree>
    <p:extLst>
      <p:ext uri="{BB962C8B-B14F-4D97-AF65-F5344CB8AC3E}">
        <p14:creationId xmlns:p14="http://schemas.microsoft.com/office/powerpoint/2010/main" val="28033490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982396" y="1942924"/>
            <a:ext cx="10935894"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0736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436475" cy="6994525"/>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78114" y="2141533"/>
            <a:ext cx="9002631" cy="2730953"/>
          </a:xfrm>
        </p:spPr>
        <p:txBody>
          <a:bodyPr anchor="b"/>
          <a:lstStyle>
            <a:lvl1pPr>
              <a:defRPr sz="5507"/>
            </a:lvl1pPr>
          </a:lstStyle>
          <a:p>
            <a:r>
              <a:rPr lang="en-US"/>
              <a:t>Click to edit Master title style</a:t>
            </a:r>
            <a:endParaRPr lang="en-US" dirty="0"/>
          </a:p>
        </p:txBody>
      </p:sp>
      <p:sp>
        <p:nvSpPr>
          <p:cNvPr id="3" name="Subtitle 2"/>
          <p:cNvSpPr>
            <a:spLocks noGrp="1"/>
          </p:cNvSpPr>
          <p:nvPr>
            <p:ph type="subTitle" idx="1"/>
          </p:nvPr>
        </p:nvSpPr>
        <p:spPr>
          <a:xfrm>
            <a:off x="1178114" y="4872485"/>
            <a:ext cx="9002631" cy="878569"/>
          </a:xfrm>
        </p:spPr>
        <p:txBody>
          <a:bodyPr anchor="t"/>
          <a:lstStyle>
            <a:lvl1pPr marL="0" indent="0" algn="l">
              <a:buNone/>
              <a:defRPr cap="all">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380407" y="1827880"/>
            <a:ext cx="1010319" cy="310911"/>
          </a:xfrm>
        </p:spPr>
        <p:txBody>
          <a:bodyPr anchor="t"/>
          <a:lstStyle>
            <a:lvl1pPr algn="l">
              <a:defRPr b="0" i="0">
                <a:solidFill>
                  <a:schemeClr val="bg1"/>
                </a:solidFill>
              </a:defRPr>
            </a:lvl1pPr>
          </a:lstStyle>
          <a:p>
            <a:fld id="{D200B3F0-A9BC-48CE-8EB6-ECE965069900}" type="datetimeFigureOut">
              <a:rPr lang="en-US" dirty="0"/>
              <a:pPr/>
              <a:t>4/19/2016</a:t>
            </a:fld>
            <a:endParaRPr lang="en-US" dirty="0"/>
          </a:p>
        </p:txBody>
      </p:sp>
      <p:sp>
        <p:nvSpPr>
          <p:cNvPr id="5" name="Footer Placeholder 4"/>
          <p:cNvSpPr>
            <a:spLocks noGrp="1"/>
          </p:cNvSpPr>
          <p:nvPr>
            <p:ph type="ftr" sz="quarter" idx="11"/>
          </p:nvPr>
        </p:nvSpPr>
        <p:spPr bwMode="gray">
          <a:xfrm rot="5400000">
            <a:off x="9143593" y="3291036"/>
            <a:ext cx="3936634" cy="310913"/>
          </a:xfrm>
        </p:spPr>
        <p:txBody>
          <a:bodyPr anchor="b"/>
          <a:lstStyle>
            <a:lvl1pPr>
              <a:defRPr b="0" i="0">
                <a:solidFill>
                  <a:schemeClr val="bg1"/>
                </a:solidFill>
              </a:defRPr>
            </a:lvl1pPr>
          </a:lstStyle>
          <a:p>
            <a:r>
              <a:rPr lang="en-US" dirty="0"/>
              <a:t>
              </a:t>
            </a:r>
          </a:p>
        </p:txBody>
      </p:sp>
      <p:sp>
        <p:nvSpPr>
          <p:cNvPr id="17" name="Rectangle 16"/>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558568" y="298433"/>
            <a:ext cx="855007" cy="782970"/>
          </a:xfrm>
        </p:spPr>
        <p:txBody>
          <a:bodyPr/>
          <a:lstStyle>
            <a:lvl1pPr>
              <a:defRPr sz="2856" b="0" i="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61298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dirty="0"/>
              <a:t>4/19/2016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251972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436475" cy="6994525"/>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6" y="2730949"/>
            <a:ext cx="4438270" cy="2329288"/>
          </a:xfrm>
        </p:spPr>
        <p:txBody>
          <a:bodyPr anchor="ctr"/>
          <a:lstStyle>
            <a:lvl1pPr algn="l">
              <a:defRPr sz="4080" b="0" cap="none"/>
            </a:lvl1pPr>
          </a:lstStyle>
          <a:p>
            <a:r>
              <a:rPr lang="en-US"/>
              <a:t>Click to edit Master title style</a:t>
            </a:r>
            <a:endParaRPr lang="en-US" dirty="0"/>
          </a:p>
        </p:txBody>
      </p:sp>
      <p:sp>
        <p:nvSpPr>
          <p:cNvPr id="3" name="Text Placeholder 2"/>
          <p:cNvSpPr>
            <a:spLocks noGrp="1"/>
          </p:cNvSpPr>
          <p:nvPr>
            <p:ph type="body" idx="1"/>
          </p:nvPr>
        </p:nvSpPr>
        <p:spPr>
          <a:xfrm>
            <a:off x="7033830" y="2730949"/>
            <a:ext cx="3832892" cy="2329289"/>
          </a:xfrm>
        </p:spPr>
        <p:txBody>
          <a:bodyPr anchor="ctr"/>
          <a:lstStyle>
            <a:lvl1pPr marL="0" indent="0" algn="l">
              <a:buNone/>
              <a:defRPr sz="2040" cap="all">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507B7-F2DC-4B2C-B14D-58A9766807A2}" type="datetimeFigureOut">
              <a:rPr lang="en-US" dirty="0"/>
              <a:t>4/19/2016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442546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74456" y="2655329"/>
            <a:ext cx="4925570" cy="348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3209" y="2655330"/>
            <a:ext cx="4921913" cy="34449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dirty="0"/>
              <a:t>4/19/2016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96790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4">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8113" y="2688540"/>
            <a:ext cx="4921912"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178113" y="3276275"/>
            <a:ext cx="4921912" cy="28633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3208" y="2655328"/>
            <a:ext cx="4921915" cy="620945"/>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33210" y="3276276"/>
            <a:ext cx="4921913" cy="28633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dirty="0"/>
              <a:t>4/19/2016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07021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dirty="0"/>
              <a:t>4/19/2016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22949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03D2D6-FCC2-425A-A4A7-8058E8C01CB1}" type="datetimeFigureOut">
              <a:rPr lang="en-US" dirty="0"/>
              <a:t>4/19/2016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6" name="Rectangle 5"/>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575020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436475" cy="6994525"/>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3" y="1321188"/>
            <a:ext cx="2849167" cy="1632056"/>
          </a:xfrm>
        </p:spPr>
        <p:txBody>
          <a:bodyPr anchor="b"/>
          <a:lstStyle>
            <a:lvl1pPr algn="l">
              <a:defRPr sz="2448" b="0"/>
            </a:lvl1pPr>
          </a:lstStyle>
          <a:p>
            <a:r>
              <a:rPr lang="en-US"/>
              <a:t>Click to edit Master title style</a:t>
            </a:r>
            <a:endParaRPr lang="en-US" dirty="0"/>
          </a:p>
        </p:txBody>
      </p:sp>
      <p:sp>
        <p:nvSpPr>
          <p:cNvPr id="3" name="Content Placeholder 2"/>
          <p:cNvSpPr>
            <a:spLocks noGrp="1"/>
          </p:cNvSpPr>
          <p:nvPr>
            <p:ph idx="1"/>
          </p:nvPr>
        </p:nvSpPr>
        <p:spPr>
          <a:xfrm>
            <a:off x="5897070" y="1476622"/>
            <a:ext cx="5294137" cy="4663017"/>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78114" y="3191576"/>
            <a:ext cx="2849167" cy="2953243"/>
          </a:xfrm>
        </p:spPr>
        <p:txBody>
          <a:bodyPr/>
          <a:lstStyle>
            <a:lvl1pPr marL="0" indent="0">
              <a:buNone/>
              <a:defRPr sz="1428">
                <a:solidFill>
                  <a:schemeClr val="accent1"/>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D8CF2683-E6E7-4CC3-9EEE-7854DD4F3545}" type="datetimeFigureOut">
              <a:rPr lang="en-US" dirty="0"/>
              <a:t>4/19/2016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226876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436475" cy="6994525"/>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7046" y="1727042"/>
            <a:ext cx="3937665" cy="1770221"/>
          </a:xfrm>
        </p:spPr>
        <p:txBody>
          <a:bodyPr anchor="b">
            <a:normAutofit/>
          </a:bodyPr>
          <a:lstStyle>
            <a:lvl1pPr algn="l">
              <a:defRPr sz="3672"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679170" y="1165754"/>
            <a:ext cx="3291904" cy="466301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4" name="Text Placeholder 3"/>
          <p:cNvSpPr>
            <a:spLocks noGrp="1"/>
          </p:cNvSpPr>
          <p:nvPr>
            <p:ph type="body" sz="half" idx="2"/>
          </p:nvPr>
        </p:nvSpPr>
        <p:spPr bwMode="gray">
          <a:xfrm>
            <a:off x="1178114" y="3730413"/>
            <a:ext cx="3936597" cy="1398905"/>
          </a:xfrm>
        </p:spPr>
        <p:txBody>
          <a:bodyPr>
            <a:normAutofit/>
          </a:bodyPr>
          <a:lstStyle>
            <a:lvl1pPr marL="0" indent="0">
              <a:buNone/>
              <a:defRPr sz="1428">
                <a:solidFill>
                  <a:schemeClr val="accent1"/>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7E120F81-B39D-4CBB-8BF3-5D6E395D0F72}" type="datetimeFigureOut">
              <a:rPr lang="en-US" dirty="0"/>
              <a:t>4/19/2016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384629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436475" cy="6994525"/>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6" y="5064804"/>
            <a:ext cx="9002630" cy="578020"/>
          </a:xfrm>
        </p:spPr>
        <p:txBody>
          <a:bodyPr anchor="b">
            <a:normAutofit/>
          </a:bodyPr>
          <a:lstStyle>
            <a:lvl1pPr algn="l">
              <a:defRPr sz="2448"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78114" y="699452"/>
            <a:ext cx="9002631" cy="349726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4" name="Text Placeholder 3"/>
          <p:cNvSpPr>
            <a:spLocks noGrp="1"/>
          </p:cNvSpPr>
          <p:nvPr>
            <p:ph type="body" sz="half" idx="2"/>
          </p:nvPr>
        </p:nvSpPr>
        <p:spPr bwMode="gray">
          <a:xfrm>
            <a:off x="1178115" y="5642824"/>
            <a:ext cx="9002629" cy="503541"/>
          </a:xfrm>
        </p:spPr>
        <p:txBody>
          <a:bodyPr>
            <a:normAutofit/>
          </a:bodyPr>
          <a:lstStyle>
            <a:lvl1pPr marL="0" indent="0">
              <a:buNone/>
              <a:defRPr sz="1224">
                <a:solidFill>
                  <a:schemeClr val="accent1"/>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3DF9FFFF-3106-4DDB-AA62-0C80862170D6}" type="datetimeFigureOut">
              <a:rPr lang="en-US" dirty="0"/>
              <a:t>4/19/2016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18939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436475" cy="6994525"/>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4" y="1084587"/>
            <a:ext cx="9002632" cy="1407222"/>
          </a:xfrm>
        </p:spPr>
        <p:txBody>
          <a:bodyPr anchor="ctr"/>
          <a:lstStyle>
            <a:lvl1pPr>
              <a:defRPr sz="4080"/>
            </a:lvl1pPr>
          </a:lstStyle>
          <a:p>
            <a:r>
              <a:rPr lang="en-US"/>
              <a:t>Click to edit Master title style</a:t>
            </a:r>
            <a:endParaRPr lang="en-US" dirty="0"/>
          </a:p>
        </p:txBody>
      </p:sp>
      <p:sp>
        <p:nvSpPr>
          <p:cNvPr id="8" name="Text Placeholder 3"/>
          <p:cNvSpPr>
            <a:spLocks noGrp="1"/>
          </p:cNvSpPr>
          <p:nvPr>
            <p:ph type="body" sz="half" idx="2"/>
          </p:nvPr>
        </p:nvSpPr>
        <p:spPr>
          <a:xfrm>
            <a:off x="1178114" y="3613838"/>
            <a:ext cx="9002632" cy="2525801"/>
          </a:xfrm>
        </p:spPr>
        <p:txBody>
          <a:bodyPr anchor="ctr">
            <a:normAutofit/>
          </a:bodyPr>
          <a:lstStyle>
            <a:lvl1pPr marL="0" indent="0">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4" name="Date Placeholder 3"/>
          <p:cNvSpPr>
            <a:spLocks noGrp="1"/>
          </p:cNvSpPr>
          <p:nvPr>
            <p:ph type="dt" sz="half" idx="10"/>
          </p:nvPr>
        </p:nvSpPr>
        <p:spPr/>
        <p:txBody>
          <a:bodyPr/>
          <a:lstStyle/>
          <a:p>
            <a:fld id="{A3DA38B7-AE95-4DC8-9A51-7A71F545B098}" type="datetimeFigureOut">
              <a:rPr lang="en-US" dirty="0"/>
              <a:t>4/19/2016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11520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436475" cy="6994525"/>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916308" y="615606"/>
            <a:ext cx="817992" cy="163085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791" dirty="0"/>
              <a:t>“</a:t>
            </a:r>
          </a:p>
        </p:txBody>
      </p:sp>
      <p:sp>
        <p:nvSpPr>
          <p:cNvPr id="13" name="TextBox 12"/>
          <p:cNvSpPr txBox="1"/>
          <p:nvPr/>
        </p:nvSpPr>
        <p:spPr bwMode="gray">
          <a:xfrm>
            <a:off x="9899745" y="2665821"/>
            <a:ext cx="817992" cy="163085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791" dirty="0"/>
              <a:t>”</a:t>
            </a:r>
          </a:p>
        </p:txBody>
      </p:sp>
      <p:sp>
        <p:nvSpPr>
          <p:cNvPr id="2" name="Title 1"/>
          <p:cNvSpPr>
            <a:spLocks noGrp="1"/>
          </p:cNvSpPr>
          <p:nvPr>
            <p:ph type="title"/>
          </p:nvPr>
        </p:nvSpPr>
        <p:spPr>
          <a:xfrm>
            <a:off x="1606380" y="1000037"/>
            <a:ext cx="8630643" cy="2758884"/>
          </a:xfrm>
        </p:spPr>
        <p:txBody>
          <a:bodyPr anchor="ctr"/>
          <a:lstStyle>
            <a:lvl1pPr>
              <a:defRPr sz="408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84965" y="3759904"/>
            <a:ext cx="7880690" cy="348986"/>
          </a:xfrm>
        </p:spPr>
        <p:txBody>
          <a:bodyPr anchor="t">
            <a:normAutofit/>
          </a:bodyPr>
          <a:lstStyle>
            <a:lvl1pPr marL="0" indent="0">
              <a:buNone/>
              <a:defRPr lang="en-US" sz="1428" b="0" i="0" kern="1200" cap="small" dirty="0">
                <a:solidFill>
                  <a:schemeClr val="accent1"/>
                </a:solidFill>
                <a:latin typeface="+mn-lt"/>
                <a:ea typeface="+mn-ea"/>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0" name="Text Placeholder 3"/>
          <p:cNvSpPr>
            <a:spLocks noGrp="1"/>
          </p:cNvSpPr>
          <p:nvPr>
            <p:ph type="body" sz="half" idx="2"/>
          </p:nvPr>
        </p:nvSpPr>
        <p:spPr>
          <a:xfrm>
            <a:off x="1178114" y="5114216"/>
            <a:ext cx="9002632" cy="1032824"/>
          </a:xfrm>
        </p:spPr>
        <p:txBody>
          <a:bodyPr anchor="ctr">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4" name="Date Placeholder 3"/>
          <p:cNvSpPr>
            <a:spLocks noGrp="1"/>
          </p:cNvSpPr>
          <p:nvPr>
            <p:ph type="dt" sz="half" idx="10"/>
          </p:nvPr>
        </p:nvSpPr>
        <p:spPr/>
        <p:txBody>
          <a:bodyPr/>
          <a:lstStyle/>
          <a:p>
            <a:fld id="{86F1EC2B-8188-4AC2-9F0D-8D09C51D505A}" type="datetimeFigureOut">
              <a:rPr lang="en-US" dirty="0"/>
              <a:t>4/19/2016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4" name="Rectangle 23"/>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89870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436475" cy="6994525"/>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5" y="2452344"/>
            <a:ext cx="9002632" cy="1824312"/>
          </a:xfrm>
        </p:spPr>
        <p:txBody>
          <a:bodyPr anchor="b"/>
          <a:lstStyle>
            <a:lvl1pPr algn="l">
              <a:defRPr sz="4080" b="0" cap="none"/>
            </a:lvl1pPr>
          </a:lstStyle>
          <a:p>
            <a:r>
              <a:rPr lang="en-US"/>
              <a:t>Click to edit Master title style</a:t>
            </a:r>
            <a:endParaRPr lang="en-US" dirty="0"/>
          </a:p>
        </p:txBody>
      </p:sp>
      <p:sp>
        <p:nvSpPr>
          <p:cNvPr id="3" name="Text Placeholder 2"/>
          <p:cNvSpPr>
            <a:spLocks noGrp="1"/>
          </p:cNvSpPr>
          <p:nvPr>
            <p:ph type="body" idx="1"/>
          </p:nvPr>
        </p:nvSpPr>
        <p:spPr>
          <a:xfrm>
            <a:off x="1161418" y="5125001"/>
            <a:ext cx="9002631" cy="877528"/>
          </a:xfrm>
        </p:spPr>
        <p:txBody>
          <a:bodyPr anchor="t"/>
          <a:lstStyle>
            <a:lvl1pPr marL="0" indent="0" algn="l">
              <a:buNone/>
              <a:defRPr sz="2040" cap="none">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12B75E-944F-430B-BE5F-C69FA8823C04}" type="datetimeFigureOut">
              <a:rPr lang="en-US" dirty="0"/>
              <a:t>4/19/2016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81134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78113" y="2662977"/>
            <a:ext cx="3191914"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16" name="Text Placeholder 3"/>
          <p:cNvSpPr>
            <a:spLocks noGrp="1"/>
          </p:cNvSpPr>
          <p:nvPr>
            <p:ph type="body" sz="half" idx="15"/>
          </p:nvPr>
        </p:nvSpPr>
        <p:spPr>
          <a:xfrm>
            <a:off x="1178113" y="3250711"/>
            <a:ext cx="3191914" cy="2896329"/>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Text Placeholder 4"/>
          <p:cNvSpPr>
            <a:spLocks noGrp="1"/>
          </p:cNvSpPr>
          <p:nvPr>
            <p:ph type="body" sz="quarter" idx="3"/>
          </p:nvPr>
        </p:nvSpPr>
        <p:spPr>
          <a:xfrm>
            <a:off x="4603211" y="2662977"/>
            <a:ext cx="3208451"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19" name="Text Placeholder 3"/>
          <p:cNvSpPr>
            <a:spLocks noGrp="1"/>
          </p:cNvSpPr>
          <p:nvPr>
            <p:ph type="body" sz="half" idx="16"/>
          </p:nvPr>
        </p:nvSpPr>
        <p:spPr>
          <a:xfrm>
            <a:off x="4603211" y="3250712"/>
            <a:ext cx="3208451" cy="2896328"/>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4" name="Text Placeholder 4"/>
          <p:cNvSpPr>
            <a:spLocks noGrp="1"/>
          </p:cNvSpPr>
          <p:nvPr>
            <p:ph type="body" sz="quarter" idx="13"/>
          </p:nvPr>
        </p:nvSpPr>
        <p:spPr>
          <a:xfrm>
            <a:off x="8044846" y="2655329"/>
            <a:ext cx="3220761" cy="587733"/>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20" name="Text Placeholder 3"/>
          <p:cNvSpPr>
            <a:spLocks noGrp="1"/>
          </p:cNvSpPr>
          <p:nvPr>
            <p:ph type="body" sz="half" idx="17"/>
          </p:nvPr>
        </p:nvSpPr>
        <p:spPr>
          <a:xfrm>
            <a:off x="8044845" y="3250711"/>
            <a:ext cx="3224414" cy="2896327"/>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cxnSp>
        <p:nvCxnSpPr>
          <p:cNvPr id="22" name="Straight Connector 21"/>
          <p:cNvCxnSpPr/>
          <p:nvPr/>
        </p:nvCxnSpPr>
        <p:spPr>
          <a:xfrm>
            <a:off x="4492280"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928254"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AE0DC7-7F53-471C-A711-B3DA6F2535F3}" type="datetimeFigureOut">
              <a:rPr lang="en-US" dirty="0"/>
              <a:t>4/19/2016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1544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4">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72"/>
            </a:lvl1pPr>
          </a:lstStyle>
          <a:p>
            <a:r>
              <a:rPr lang="en-US"/>
              <a:t>Click to edit Master title style</a:t>
            </a:r>
            <a:endParaRPr lang="en-US" dirty="0"/>
          </a:p>
        </p:txBody>
      </p:sp>
      <p:sp>
        <p:nvSpPr>
          <p:cNvPr id="3" name="Text Placeholder 2"/>
          <p:cNvSpPr>
            <a:spLocks noGrp="1"/>
          </p:cNvSpPr>
          <p:nvPr>
            <p:ph type="body" idx="1"/>
          </p:nvPr>
        </p:nvSpPr>
        <p:spPr>
          <a:xfrm>
            <a:off x="1178113" y="4623082"/>
            <a:ext cx="3081316" cy="587735"/>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29" name="Picture Placeholder 2"/>
          <p:cNvSpPr>
            <a:spLocks noGrp="1" noChangeAspect="1"/>
          </p:cNvSpPr>
          <p:nvPr>
            <p:ph type="pic" idx="15"/>
          </p:nvPr>
        </p:nvSpPr>
        <p:spPr>
          <a:xfrm>
            <a:off x="1361313" y="2663229"/>
            <a:ext cx="2745207" cy="161529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22" name="Text Placeholder 3"/>
          <p:cNvSpPr>
            <a:spLocks noGrp="1"/>
          </p:cNvSpPr>
          <p:nvPr>
            <p:ph type="body" sz="half" idx="18"/>
          </p:nvPr>
        </p:nvSpPr>
        <p:spPr>
          <a:xfrm>
            <a:off x="1178113" y="5210817"/>
            <a:ext cx="3081317" cy="936223"/>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Text Placeholder 4"/>
          <p:cNvSpPr>
            <a:spLocks noGrp="1"/>
          </p:cNvSpPr>
          <p:nvPr>
            <p:ph type="body" sz="quarter" idx="3"/>
          </p:nvPr>
        </p:nvSpPr>
        <p:spPr>
          <a:xfrm>
            <a:off x="4660480" y="4623082"/>
            <a:ext cx="3111606"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30" name="Picture Placeholder 2"/>
          <p:cNvSpPr>
            <a:spLocks noGrp="1" noChangeAspect="1"/>
          </p:cNvSpPr>
          <p:nvPr>
            <p:ph type="pic" idx="21"/>
          </p:nvPr>
        </p:nvSpPr>
        <p:spPr>
          <a:xfrm>
            <a:off x="4843680" y="2695452"/>
            <a:ext cx="2745207" cy="15830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23" name="Text Placeholder 3"/>
          <p:cNvSpPr>
            <a:spLocks noGrp="1"/>
          </p:cNvSpPr>
          <p:nvPr>
            <p:ph type="body" sz="half" idx="19"/>
          </p:nvPr>
        </p:nvSpPr>
        <p:spPr>
          <a:xfrm>
            <a:off x="4660480" y="5210817"/>
            <a:ext cx="3111606" cy="939752"/>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4" name="Text Placeholder 4"/>
          <p:cNvSpPr>
            <a:spLocks noGrp="1"/>
          </p:cNvSpPr>
          <p:nvPr>
            <p:ph type="body" sz="quarter" idx="13"/>
          </p:nvPr>
        </p:nvSpPr>
        <p:spPr>
          <a:xfrm>
            <a:off x="8143518" y="4623082"/>
            <a:ext cx="3111606"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31" name="Picture Placeholder 2"/>
          <p:cNvSpPr>
            <a:spLocks noGrp="1" noChangeAspect="1"/>
          </p:cNvSpPr>
          <p:nvPr>
            <p:ph type="pic" idx="22"/>
          </p:nvPr>
        </p:nvSpPr>
        <p:spPr>
          <a:xfrm>
            <a:off x="8326717" y="2671130"/>
            <a:ext cx="2745207" cy="160739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24" name="Text Placeholder 3"/>
          <p:cNvSpPr>
            <a:spLocks noGrp="1"/>
          </p:cNvSpPr>
          <p:nvPr>
            <p:ph type="body" sz="half" idx="20"/>
          </p:nvPr>
        </p:nvSpPr>
        <p:spPr>
          <a:xfrm>
            <a:off x="8143519" y="5210816"/>
            <a:ext cx="3115369" cy="914185"/>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cxnSp>
        <p:nvCxnSpPr>
          <p:cNvPr id="21" name="Straight Connector 20"/>
          <p:cNvCxnSpPr/>
          <p:nvPr/>
        </p:nvCxnSpPr>
        <p:spPr>
          <a:xfrm>
            <a:off x="4494177"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954164"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1F4C9D-4618-451D-80C1-6A376BB42AB4}" type="datetimeFigureOut">
              <a:rPr lang="en-US" dirty="0"/>
              <a:t>4/19/2016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95383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78114" y="2655329"/>
            <a:ext cx="9002632" cy="348431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dirty="0"/>
              <a:t>4/19/2016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645832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436475" cy="6994525"/>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757387" y="1323258"/>
            <a:ext cx="1438238" cy="4823781"/>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78113" y="1323258"/>
            <a:ext cx="6372822" cy="48237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dirty="0"/>
              <a:t>4/19/2016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8" name="Rectangle 17"/>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23507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5454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688634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764880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147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812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3891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9906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603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8658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395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736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9235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5735100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4362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8079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2292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437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736871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07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37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41055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39106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8075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8049803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4.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14.jpe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heme" Target="../theme/theme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 id="2147484209" r:id="rId29"/>
    <p:sldLayoutId id="2147484232" r:id="rId30"/>
    <p:sldLayoutId id="2147484258"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a:solidFill>
                  <a:srgbClr val="FFFFFF"/>
                </a:solidFill>
              </a:rPr>
              <a:t>          Tulsa TechFest 2014              |                Fri, Aug  15</a:t>
            </a:r>
            <a:r>
              <a:rPr lang="en-US" sz="1020" b="1" baseline="30000" dirty="0">
                <a:solidFill>
                  <a:srgbClr val="FFFFFF"/>
                </a:solidFill>
              </a:rPr>
              <a:t>th</a:t>
            </a:r>
            <a:r>
              <a:rPr lang="en-US" sz="1020" b="1" dirty="0">
                <a:solidFill>
                  <a:srgbClr val="FFFFFF"/>
                </a:solidFill>
              </a:rPr>
              <a:t>, 2014              |                OSU - Tulsa                |           68+ Speakers, 19 Tracks &amp; 96 Sessions!               </a:t>
            </a:r>
          </a:p>
        </p:txBody>
      </p:sp>
    </p:spTree>
    <p:extLst>
      <p:ext uri="{BB962C8B-B14F-4D97-AF65-F5344CB8AC3E}">
        <p14:creationId xmlns:p14="http://schemas.microsoft.com/office/powerpoint/2010/main" val="3077368919"/>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50000">
              <a:srgbClr val="0070C0"/>
            </a:gs>
            <a:gs pos="100000">
              <a:srgbClr val="7030A0"/>
            </a:gs>
          </a:gsLst>
          <a:lin ang="27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3151"/>
            <a:ext cx="11400102" cy="67965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8187" y="1476622"/>
            <a:ext cx="11400102"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Box 7"/>
          <p:cNvSpPr txBox="1">
            <a:spLocks noChangeArrowheads="1"/>
          </p:cNvSpPr>
          <p:nvPr/>
        </p:nvSpPr>
        <p:spPr bwMode="auto">
          <a:xfrm>
            <a:off x="0" y="6761397"/>
            <a:ext cx="12436475" cy="249299"/>
          </a:xfrm>
          <a:prstGeom prst="rect">
            <a:avLst/>
          </a:prstGeom>
          <a:solidFill>
            <a:srgbClr val="000000"/>
          </a:solidFill>
          <a:ln w="9525">
            <a:noFill/>
            <a:miter lim="800000"/>
            <a:headEnd/>
            <a:tailEnd/>
          </a:ln>
          <a:effectLst/>
        </p:spPr>
        <p:txBody>
          <a:bodyPr anchor="ctr" anchorCtr="1">
            <a:spAutoFit/>
          </a:bodyPr>
          <a:lstStyle/>
          <a:p>
            <a:pPr algn="ctr" defTabSz="932559">
              <a:spcBef>
                <a:spcPct val="50000"/>
              </a:spcBef>
              <a:defRPr/>
            </a:pPr>
            <a:r>
              <a:rPr lang="en-US" sz="1020" b="1" dirty="0">
                <a:solidFill>
                  <a:srgbClr val="FFFFFF"/>
                </a:solidFill>
              </a:rPr>
              <a:t>          Tulsa TechFest 2014              |                Fri, Aug  15</a:t>
            </a:r>
            <a:r>
              <a:rPr lang="en-US" sz="1020" b="1" baseline="30000" dirty="0">
                <a:solidFill>
                  <a:srgbClr val="FFFFFF"/>
                </a:solidFill>
              </a:rPr>
              <a:t>th</a:t>
            </a:r>
            <a:r>
              <a:rPr lang="en-US" sz="1020" b="1" dirty="0">
                <a:solidFill>
                  <a:srgbClr val="FFFFFF"/>
                </a:solidFill>
              </a:rPr>
              <a:t>, 2014              |                OSU - Tulsa                |           68+ Speakers, 19 Tracks &amp; 96 Sessions!               </a:t>
            </a:r>
          </a:p>
        </p:txBody>
      </p:sp>
    </p:spTree>
    <p:extLst>
      <p:ext uri="{BB962C8B-B14F-4D97-AF65-F5344CB8AC3E}">
        <p14:creationId xmlns:p14="http://schemas.microsoft.com/office/powerpoint/2010/main" val="3707315592"/>
      </p:ext>
    </p:extLst>
  </p:cSld>
  <p:clrMap bg1="dk1" tx1="lt1" bg2="dk2" tx2="lt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Lst>
  <p:transition>
    <p:fade/>
  </p:transition>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SzPct val="85000"/>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SzPct val="85000"/>
        <a:buFontTx/>
        <a:buBlip>
          <a:blip r:embed="rId14"/>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SzPct val="85000"/>
        <a:buFontTx/>
        <a:buBlip>
          <a:blip r:embed="rId14"/>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SzPct val="85000"/>
        <a:buFontTx/>
        <a:buBlip>
          <a:blip r:embed="rId14"/>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436475" cy="6994525"/>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78114" y="966791"/>
            <a:ext cx="8937098" cy="74298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78114" y="2655329"/>
            <a:ext cx="8937098" cy="34843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72362" y="6519084"/>
            <a:ext cx="3937192" cy="310869"/>
          </a:xfrm>
          <a:prstGeom prst="rect">
            <a:avLst/>
          </a:prstGeom>
        </p:spPr>
        <p:txBody>
          <a:bodyPr vert="horz" lIns="91440" tIns="45720" rIns="91440" bIns="45720" rtlCol="0" anchor="ctr"/>
          <a:lstStyle>
            <a:lvl1pPr algn="l">
              <a:defRPr sz="1020" b="1" i="0">
                <a:solidFill>
                  <a:schemeClr val="accent1"/>
                </a:solidFill>
              </a:defRPr>
            </a:lvl1pPr>
          </a:lstStyle>
          <a:p>
            <a:r>
              <a:rPr lang="en-US" dirty="0"/>
              <a:t>
              </a:t>
            </a:r>
          </a:p>
        </p:txBody>
      </p:sp>
      <p:sp>
        <p:nvSpPr>
          <p:cNvPr id="4" name="Date Placeholder 3"/>
          <p:cNvSpPr>
            <a:spLocks noGrp="1"/>
          </p:cNvSpPr>
          <p:nvPr>
            <p:ph type="dt" sz="half" idx="2"/>
          </p:nvPr>
        </p:nvSpPr>
        <p:spPr>
          <a:xfrm>
            <a:off x="10864512" y="6521703"/>
            <a:ext cx="1010463" cy="310867"/>
          </a:xfrm>
          <a:prstGeom prst="rect">
            <a:avLst/>
          </a:prstGeom>
        </p:spPr>
        <p:txBody>
          <a:bodyPr vert="horz" lIns="91440" tIns="45720" rIns="91440" bIns="45720" rtlCol="0" anchor="ctr"/>
          <a:lstStyle>
            <a:lvl1pPr algn="r">
              <a:defRPr sz="1020" b="1" i="0">
                <a:solidFill>
                  <a:schemeClr val="accent1"/>
                </a:solidFill>
              </a:defRPr>
            </a:lvl1pPr>
          </a:lstStyle>
          <a:p>
            <a:fld id="{564B320A-89BA-47B2-A525-92E8D10B06E4}" type="datetimeFigureOut">
              <a:rPr lang="en-US" dirty="0"/>
              <a:t>4/19/2016</a:t>
            </a:fld>
            <a:endParaRPr lang="en-US" dirty="0"/>
          </a:p>
        </p:txBody>
      </p:sp>
      <p:sp>
        <p:nvSpPr>
          <p:cNvPr id="20" name="Rectangle 19"/>
          <p:cNvSpPr/>
          <p:nvPr/>
        </p:nvSpPr>
        <p:spPr>
          <a:xfrm>
            <a:off x="10653146"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560130" y="301617"/>
            <a:ext cx="855007" cy="782970"/>
          </a:xfrm>
          <a:prstGeom prst="rect">
            <a:avLst/>
          </a:prstGeom>
        </p:spPr>
        <p:txBody>
          <a:bodyPr vert="horz" lIns="91440" tIns="45720" rIns="91440" bIns="45720" rtlCol="0" anchor="b"/>
          <a:lstStyle>
            <a:lvl1pPr algn="ctr">
              <a:defRPr sz="2856"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5241137"/>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Lst>
  <p:hf sldNum="0" hdr="0" ftr="0" dt="0"/>
  <p:txStyles>
    <p:titleStyle>
      <a:lvl1pPr algn="l" defTabSz="466298" rtl="0" eaLnBrk="1" latinLnBrk="0" hangingPunct="1">
        <a:spcBef>
          <a:spcPct val="0"/>
        </a:spcBef>
        <a:buNone/>
        <a:defRPr sz="3672"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9724" indent="-349724" algn="l" defTabSz="466298" rtl="0" eaLnBrk="1" latinLnBrk="0" hangingPunct="1">
        <a:spcBef>
          <a:spcPts val="1020"/>
        </a:spcBef>
        <a:spcAft>
          <a:spcPts val="0"/>
        </a:spcAft>
        <a:buClr>
          <a:schemeClr val="accent1"/>
        </a:buClr>
        <a:buSzPct val="80000"/>
        <a:buFont typeface="Wingdings 3" charset="2"/>
        <a:buChar char=""/>
        <a:defRPr sz="1836" b="0" i="0" kern="1200">
          <a:solidFill>
            <a:schemeClr val="tx1">
              <a:lumMod val="75000"/>
              <a:lumOff val="25000"/>
            </a:schemeClr>
          </a:solidFill>
          <a:latin typeface="+mn-lt"/>
          <a:ea typeface="+mn-ea"/>
          <a:cs typeface="+mn-cs"/>
        </a:defRPr>
      </a:lvl1pPr>
      <a:lvl2pPr marL="757735" indent="-291436" algn="l" defTabSz="466298" rtl="0" eaLnBrk="1" latinLnBrk="0" hangingPunct="1">
        <a:spcBef>
          <a:spcPts val="1020"/>
        </a:spcBef>
        <a:spcAft>
          <a:spcPts val="0"/>
        </a:spcAft>
        <a:buClr>
          <a:schemeClr val="accent1"/>
        </a:buClr>
        <a:buSzPct val="80000"/>
        <a:buFont typeface="Wingdings 3" charset="2"/>
        <a:buChar char=""/>
        <a:defRPr sz="1632" b="0" i="0" kern="1200">
          <a:solidFill>
            <a:schemeClr val="tx1">
              <a:lumMod val="75000"/>
              <a:lumOff val="25000"/>
            </a:schemeClr>
          </a:solidFill>
          <a:latin typeface="+mn-lt"/>
          <a:ea typeface="+mn-ea"/>
          <a:cs typeface="+mn-cs"/>
        </a:defRPr>
      </a:lvl2pPr>
      <a:lvl3pPr marL="1165746" indent="-233149" algn="l" defTabSz="466298" rtl="0" eaLnBrk="1" latinLnBrk="0" hangingPunct="1">
        <a:spcBef>
          <a:spcPts val="1020"/>
        </a:spcBef>
        <a:spcAft>
          <a:spcPts val="0"/>
        </a:spcAft>
        <a:buClr>
          <a:schemeClr val="accent1"/>
        </a:buClr>
        <a:buSzPct val="80000"/>
        <a:buFont typeface="Wingdings 3" charset="2"/>
        <a:buChar char=""/>
        <a:defRPr sz="1428" b="0" i="0" kern="1200">
          <a:solidFill>
            <a:schemeClr val="tx1">
              <a:lumMod val="75000"/>
              <a:lumOff val="25000"/>
            </a:schemeClr>
          </a:solidFill>
          <a:latin typeface="+mn-lt"/>
          <a:ea typeface="+mn-ea"/>
          <a:cs typeface="+mn-cs"/>
        </a:defRPr>
      </a:lvl3pPr>
      <a:lvl4pPr marL="1632044"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4pPr>
      <a:lvl5pPr marL="2098342"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5pPr>
      <a:lvl6pPr marL="2564641"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6pPr>
      <a:lvl7pPr marL="3030939"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7pPr>
      <a:lvl8pPr marL="3497237"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8pPr>
      <a:lvl9pPr marL="3963535"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1147867"/>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 id="2147484257"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3.xml"/><Relationship Id="rId7" Type="http://schemas.openxmlformats.org/officeDocument/2006/relationships/image" Target="../media/image41.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4.png"/><Relationship Id="rId2" Type="http://schemas.openxmlformats.org/officeDocument/2006/relationships/slideLayout" Target="../slideLayouts/slideLayout16.xml"/><Relationship Id="rId1" Type="http://schemas.openxmlformats.org/officeDocument/2006/relationships/tags" Target="../tags/tag2.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53.emf"/><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9.xml"/><Relationship Id="rId7" Type="http://schemas.openxmlformats.org/officeDocument/2006/relationships/image" Target="../media/image59.png"/><Relationship Id="rId2" Type="http://schemas.openxmlformats.org/officeDocument/2006/relationships/slideLayout" Target="../slideLayouts/slideLayout16.xml"/><Relationship Id="rId1" Type="http://schemas.openxmlformats.org/officeDocument/2006/relationships/tags" Target="../tags/tag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channel9.msdn.com/Events/Build/2016/T693" TargetMode="External"/><Relationship Id="rId2" Type="http://schemas.openxmlformats.org/officeDocument/2006/relationships/hyperlink" Target="https://channel9.msdn.com/Events/Build/2016/B874" TargetMode="Externa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3.emf"/><Relationship Id="rId1" Type="http://schemas.openxmlformats.org/officeDocument/2006/relationships/slideLayout" Target="../slideLayouts/slideLayout7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hyperlink" Target="https://azure.microsoft.com/en-us/blog/microservices-an-application-revolution-powered-by-the-cloud/" TargetMode="Externa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aka.ms/ServiceFabricWS2012R2" TargetMode="External"/><Relationship Id="rId2" Type="http://schemas.openxmlformats.org/officeDocument/2006/relationships/hyperlink" Target="http://aka.ms/ServiceFabric" TargetMode="External"/><Relationship Id="rId1" Type="http://schemas.openxmlformats.org/officeDocument/2006/relationships/slideLayout" Target="../slideLayouts/slideLayout16.xml"/><Relationship Id="rId5" Type="http://schemas.openxmlformats.org/officeDocument/2006/relationships/hyperlink" Target="http://aka.ms/ServiceFabricForum" TargetMode="External"/><Relationship Id="rId4" Type="http://schemas.openxmlformats.org/officeDocument/2006/relationships/hyperlink" Target="http://aka.ms/SFlinuxprevie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hyperlink" Target="http://usergroup.tv/"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Service Fabric: A Platform for Building and Managing Highly Scalable Services </a:t>
            </a:r>
            <a:endParaRPr lang="en-US" sz="4000" dirty="0"/>
          </a:p>
        </p:txBody>
      </p:sp>
      <p:sp>
        <p:nvSpPr>
          <p:cNvPr id="4" name="Text Placeholder 3"/>
          <p:cNvSpPr>
            <a:spLocks noGrp="1"/>
          </p:cNvSpPr>
          <p:nvPr>
            <p:ph type="body" sz="quarter" idx="14"/>
          </p:nvPr>
        </p:nvSpPr>
        <p:spPr>
          <a:xfrm>
            <a:off x="274702" y="4259262"/>
            <a:ext cx="7316788" cy="1524001"/>
          </a:xfrm>
        </p:spPr>
        <p:txBody>
          <a:bodyPr/>
          <a:lstStyle/>
          <a:p>
            <a:r>
              <a:rPr lang="en-US" dirty="0"/>
              <a:t>Shawn Weisfeld</a:t>
            </a:r>
          </a:p>
          <a:p>
            <a:r>
              <a:rPr lang="en-US" dirty="0"/>
              <a:t>shawn@shawnweisfeld.com</a:t>
            </a:r>
          </a:p>
          <a:p>
            <a:r>
              <a:rPr lang="en-US" dirty="0"/>
              <a:t>http://www.shawnweisfeld.com</a:t>
            </a:r>
          </a:p>
        </p:txBody>
      </p:sp>
    </p:spTree>
    <p:extLst>
      <p:ext uri="{BB962C8B-B14F-4D97-AF65-F5344CB8AC3E}">
        <p14:creationId xmlns:p14="http://schemas.microsoft.com/office/powerpoint/2010/main" val="34014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Three-Tier Monolithic Application @ Scale</a:t>
            </a:r>
          </a:p>
        </p:txBody>
      </p:sp>
      <p:pic>
        <p:nvPicPr>
          <p:cNvPr id="2050" name="Picture 2" descr="Three-tier monolithic application with cach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16" y="1668462"/>
            <a:ext cx="11424557" cy="481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982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5274"/>
            <a:ext cx="12436475" cy="917575"/>
          </a:xfrm>
        </p:spPr>
        <p:txBody>
          <a:bodyPr/>
          <a:lstStyle/>
          <a:p>
            <a:r>
              <a:rPr lang="en-US" dirty="0"/>
              <a:t>Decompose the Monolith into </a:t>
            </a:r>
            <a:r>
              <a:rPr lang="en-US" dirty="0" err="1"/>
              <a:t>Microservices</a:t>
            </a:r>
            <a:endParaRPr lang="en-US" dirty="0"/>
          </a:p>
        </p:txBody>
      </p:sp>
      <p:pic>
        <p:nvPicPr>
          <p:cNvPr id="3074" name="Picture 2" descr="Breaking the monolith in 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37" y="1287462"/>
            <a:ext cx="7162800" cy="555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0866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t>
            </a:r>
            <a:r>
              <a:rPr lang="en-US" dirty="0" err="1"/>
              <a:t>Microservices</a:t>
            </a:r>
            <a:r>
              <a:rPr lang="en-US" dirty="0"/>
              <a:t> Across a Cluster</a:t>
            </a:r>
          </a:p>
        </p:txBody>
      </p:sp>
      <p:pic>
        <p:nvPicPr>
          <p:cNvPr id="4098" name="Picture 2" descr="Cluster of servers with deployed 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29" y="1516062"/>
            <a:ext cx="11945874"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8729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3246437" y="582155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Queues                                                Storage</a:t>
            </a:r>
          </a:p>
        </p:txBody>
      </p:sp>
      <p:sp>
        <p:nvSpPr>
          <p:cNvPr id="3" name="Title 2"/>
          <p:cNvSpPr>
            <a:spLocks noGrp="1"/>
          </p:cNvSpPr>
          <p:nvPr>
            <p:ph type="title"/>
          </p:nvPr>
        </p:nvSpPr>
        <p:spPr/>
        <p:txBody>
          <a:bodyPr/>
          <a:lstStyle/>
          <a:p>
            <a:r>
              <a:rPr lang="en-US" dirty="0">
                <a:solidFill>
                  <a:schemeClr val="tx1"/>
                </a:solidFill>
              </a:rPr>
              <a:t>3-Tier service pattern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065" y="5875960"/>
            <a:ext cx="780290" cy="78029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7237" y="1058862"/>
            <a:ext cx="840685" cy="840685"/>
          </a:xfrm>
          <a:prstGeom prst="rect">
            <a:avLst/>
          </a:prstGeom>
        </p:spPr>
      </p:pic>
      <p:grpSp>
        <p:nvGrpSpPr>
          <p:cNvPr id="8" name="Group 7"/>
          <p:cNvGrpSpPr/>
          <p:nvPr/>
        </p:nvGrpSpPr>
        <p:grpSpPr>
          <a:xfrm>
            <a:off x="3246437" y="2183594"/>
            <a:ext cx="5854401" cy="876108"/>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Front End</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4863526" y="1899480"/>
            <a:ext cx="1226944"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059" y="5897546"/>
            <a:ext cx="780290" cy="780290"/>
          </a:xfrm>
          <a:prstGeom prst="rect">
            <a:avLst/>
          </a:prstGeom>
        </p:spPr>
      </p:pic>
      <p:grpSp>
        <p:nvGrpSpPr>
          <p:cNvPr id="9" name="Group 8"/>
          <p:cNvGrpSpPr/>
          <p:nvPr/>
        </p:nvGrpSpPr>
        <p:grpSpPr>
          <a:xfrm>
            <a:off x="3246437" y="3869660"/>
            <a:ext cx="5854401" cy="876108"/>
            <a:chOff x="3246437" y="3869660"/>
            <a:chExt cx="5854401" cy="876108"/>
          </a:xfrm>
        </p:grpSpPr>
        <p:sp>
          <p:nvSpPr>
            <p:cNvPr id="19" name="Rectangle 18"/>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Middle-tier</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Compute</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0268" y="3917569"/>
              <a:ext cx="780290" cy="78029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3492" y="3917569"/>
              <a:ext cx="780290" cy="78029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0547" y="3917569"/>
              <a:ext cx="780290" cy="780290"/>
            </a:xfrm>
            <a:prstGeom prst="rect">
              <a:avLst/>
            </a:prstGeom>
          </p:spPr>
        </p:pic>
      </p:grpSp>
      <p:cxnSp>
        <p:nvCxnSpPr>
          <p:cNvPr id="28" name="Straight Arrow Connector 27"/>
          <p:cNvCxnSpPr>
            <a:endCxn id="13" idx="0"/>
          </p:cNvCxnSpPr>
          <p:nvPr/>
        </p:nvCxnSpPr>
        <p:spPr>
          <a:xfrm>
            <a:off x="6480615" y="1899480"/>
            <a:ext cx="1100077"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16764" y="1915630"/>
            <a:ext cx="5313" cy="35009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846637" y="2963862"/>
            <a:ext cx="2743200" cy="99148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Curved Connector 52"/>
          <p:cNvCxnSpPr/>
          <p:nvPr/>
        </p:nvCxnSpPr>
        <p:spPr>
          <a:xfrm rot="16200000" flipH="1">
            <a:off x="4570768" y="5092803"/>
            <a:ext cx="1199687" cy="409800"/>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4" name="Curved Connector 53"/>
          <p:cNvCxnSpPr/>
          <p:nvPr/>
        </p:nvCxnSpPr>
        <p:spPr>
          <a:xfrm rot="5400000" flipH="1" flipV="1">
            <a:off x="4861784" y="5002117"/>
            <a:ext cx="1589832" cy="201026"/>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5" name="Curved Connector 54"/>
          <p:cNvCxnSpPr>
            <a:stCxn id="5" idx="1"/>
            <a:endCxn id="7" idx="1"/>
          </p:cNvCxnSpPr>
          <p:nvPr/>
        </p:nvCxnSpPr>
        <p:spPr>
          <a:xfrm rot="10800000" flipV="1">
            <a:off x="4014065" y="2611769"/>
            <a:ext cx="459316" cy="3654335"/>
          </a:xfrm>
          <a:prstGeom prst="curvedConnector3">
            <a:avLst>
              <a:gd name="adj1" fmla="val 292393"/>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p:cNvCxnSpPr>
            <a:stCxn id="7" idx="0"/>
          </p:cNvCxnSpPr>
          <p:nvPr/>
        </p:nvCxnSpPr>
        <p:spPr>
          <a:xfrm rot="5400000" flipH="1" flipV="1">
            <a:off x="3955300" y="5106414"/>
            <a:ext cx="1218456" cy="320637"/>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6" name="Picture 75"/>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04747" y="5897546"/>
            <a:ext cx="780290" cy="780290"/>
          </a:xfrm>
          <a:prstGeom prst="rect">
            <a:avLst/>
          </a:prstGeom>
        </p:spPr>
      </p:pic>
      <p:pic>
        <p:nvPicPr>
          <p:cNvPr id="77" name="Picture 76"/>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28292" y="5897546"/>
            <a:ext cx="780290" cy="780290"/>
          </a:xfrm>
          <a:prstGeom prst="rect">
            <a:avLst/>
          </a:prstGeom>
        </p:spPr>
      </p:pic>
      <p:pic>
        <p:nvPicPr>
          <p:cNvPr id="78" name="Picture 77"/>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13020" y="5890984"/>
            <a:ext cx="780290" cy="780290"/>
          </a:xfrm>
          <a:prstGeom prst="rect">
            <a:avLst/>
          </a:prstGeom>
        </p:spPr>
      </p:pic>
      <p:cxnSp>
        <p:nvCxnSpPr>
          <p:cNvPr id="79" name="Straight Arrow Connector 78"/>
          <p:cNvCxnSpPr/>
          <p:nvPr/>
        </p:nvCxnSpPr>
        <p:spPr>
          <a:xfrm>
            <a:off x="5220558" y="4606889"/>
            <a:ext cx="1457364" cy="129065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6265273" y="4661671"/>
            <a:ext cx="1357289" cy="122931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8199437" y="4845607"/>
            <a:ext cx="1447800" cy="876108"/>
            <a:chOff x="8439044" y="4841586"/>
            <a:chExt cx="1447800" cy="876108"/>
          </a:xfrm>
        </p:grpSpPr>
        <p:sp>
          <p:nvSpPr>
            <p:cNvPr id="97" name="Rectangle 96"/>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Cache</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0353" y="4889495"/>
              <a:ext cx="780290" cy="780290"/>
            </a:xfrm>
            <a:prstGeom prst="rect">
              <a:avLst/>
            </a:prstGeom>
          </p:spPr>
        </p:pic>
      </p:grpSp>
      <p:sp>
        <p:nvSpPr>
          <p:cNvPr id="118" name="Content Placeholder 6"/>
          <p:cNvSpPr txBox="1">
            <a:spLocks/>
          </p:cNvSpPr>
          <p:nvPr/>
        </p:nvSpPr>
        <p:spPr>
          <a:xfrm>
            <a:off x="-17653" y="1940029"/>
            <a:ext cx="3225272" cy="422423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FFFFFF"/>
                </a:solidFill>
                <a:latin typeface="Segoe UI"/>
              </a:rPr>
              <a:t>Scale with partitioned storage</a:t>
            </a:r>
          </a:p>
          <a:p>
            <a:endParaRPr lang="en-US" sz="1800" dirty="0">
              <a:solidFill>
                <a:srgbClr val="FFFFFF"/>
              </a:solidFill>
              <a:latin typeface="Segoe UI"/>
            </a:endParaRPr>
          </a:p>
          <a:p>
            <a:r>
              <a:rPr lang="en-US" sz="1800" dirty="0">
                <a:solidFill>
                  <a:srgbClr val="FFFFFF"/>
                </a:solidFill>
                <a:latin typeface="Segoe UI"/>
              </a:rPr>
              <a:t>Increase reliability with queues</a:t>
            </a:r>
          </a:p>
          <a:p>
            <a:endParaRPr lang="en-US" sz="1800" dirty="0">
              <a:solidFill>
                <a:srgbClr val="FFFFFF"/>
              </a:solidFill>
              <a:latin typeface="Segoe UI"/>
            </a:endParaRPr>
          </a:p>
          <a:p>
            <a:r>
              <a:rPr lang="en-US" sz="1800" dirty="0">
                <a:solidFill>
                  <a:srgbClr val="FFFFFF"/>
                </a:solidFill>
                <a:latin typeface="Segoe UI"/>
              </a:rPr>
              <a:t>Reduce read latency with caches</a:t>
            </a:r>
          </a:p>
          <a:p>
            <a:endParaRPr lang="en-US" sz="1800" dirty="0">
              <a:solidFill>
                <a:srgbClr val="FFFFFF"/>
              </a:solidFill>
              <a:latin typeface="Segoe UI"/>
            </a:endParaRPr>
          </a:p>
          <a:p>
            <a:r>
              <a:rPr lang="en-US" sz="1800" dirty="0">
                <a:solidFill>
                  <a:srgbClr val="FFFFFF"/>
                </a:solidFill>
                <a:latin typeface="Segoe UI"/>
              </a:rPr>
              <a:t>Manage your own transactions for state consistency</a:t>
            </a:r>
          </a:p>
          <a:p>
            <a:endParaRPr lang="en-US" sz="1800" dirty="0">
              <a:solidFill>
                <a:srgbClr val="FFFFFF"/>
              </a:solidFill>
              <a:latin typeface="Segoe UI"/>
            </a:endParaRPr>
          </a:p>
          <a:p>
            <a:r>
              <a:rPr lang="en-US" sz="1800" dirty="0">
                <a:solidFill>
                  <a:srgbClr val="FFFFFF"/>
                </a:solidFill>
                <a:latin typeface="Segoe UI"/>
              </a:rPr>
              <a:t>Many moving parts each managed differently</a:t>
            </a:r>
          </a:p>
        </p:txBody>
      </p:sp>
      <p:cxnSp>
        <p:nvCxnSpPr>
          <p:cNvPr id="48" name="Straight Arrow Connector 47"/>
          <p:cNvCxnSpPr/>
          <p:nvPr/>
        </p:nvCxnSpPr>
        <p:spPr>
          <a:xfrm>
            <a:off x="7361841" y="4657504"/>
            <a:ext cx="1283075" cy="120709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803523" y="1752973"/>
            <a:ext cx="874399" cy="253361"/>
          </a:xfrm>
          <a:prstGeom prst="rect">
            <a:avLst/>
          </a:prstGeom>
          <a:noFill/>
          <a:ln>
            <a:noFill/>
          </a:ln>
        </p:spPr>
        <p:txBody>
          <a:bodyPr wrap="none" lIns="0" tIns="27432" rIns="0" bIns="0" rtlCol="0">
            <a:noAutofit/>
          </a:bodyPr>
          <a:lstStyle/>
          <a:p>
            <a:pPr algn="ctr">
              <a:lnSpc>
                <a:spcPts val="800"/>
              </a:lnSpc>
            </a:pPr>
            <a:r>
              <a:rPr lang="en-US" sz="1000" dirty="0">
                <a:solidFill>
                  <a:srgbClr val="FFFFFF"/>
                </a:solidFill>
                <a:ea typeface="Arial Unicode MS" panose="020B0604020202020204" pitchFamily="34" charset="-128"/>
                <a:cs typeface="Segoe UI" panose="020B0502040204020203" pitchFamily="34" charset="0"/>
              </a:rPr>
              <a:t>Load Balancer</a:t>
            </a:r>
          </a:p>
        </p:txBody>
      </p:sp>
    </p:spTree>
    <p:custDataLst>
      <p:tags r:id="rId1"/>
    </p:custDataLst>
    <p:extLst>
      <p:ext uri="{BB962C8B-B14F-4D97-AF65-F5344CB8AC3E}">
        <p14:creationId xmlns:p14="http://schemas.microsoft.com/office/powerpoint/2010/main" val="225325075"/>
      </p:ext>
    </p:extLst>
  </p:cSld>
  <p:clrMapOvr>
    <a:masterClrMapping/>
  </p:clrMapOvr>
  <p:transition advTm="10330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3246437" y="3869659"/>
            <a:ext cx="5854401" cy="10130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err="1">
                <a:solidFill>
                  <a:srgbClr val="404040"/>
                </a:solidFill>
                <a:ea typeface="Segoe UI" pitchFamily="34" charset="0"/>
                <a:cs typeface="Segoe UI" pitchFamily="34" charset="0"/>
              </a:rPr>
              <a:t>Stateful</a:t>
            </a:r>
            <a:endParaRPr lang="en-US" sz="1377" spc="-38" dirty="0">
              <a:solidFill>
                <a:srgbClr val="404040"/>
              </a:solidFill>
              <a:ea typeface="Segoe UI" pitchFamily="34" charset="0"/>
              <a:cs typeface="Segoe UI" pitchFamily="34" charset="0"/>
            </a:endParaRPr>
          </a:p>
          <a:p>
            <a:pPr defTabSz="699124" fontAlgn="base">
              <a:spcBef>
                <a:spcPct val="0"/>
              </a:spcBef>
              <a:spcAft>
                <a:spcPct val="0"/>
              </a:spcAft>
            </a:pPr>
            <a:r>
              <a:rPr lang="en-US" sz="1377" spc="-38" dirty="0">
                <a:solidFill>
                  <a:srgbClr val="404040"/>
                </a:solidFill>
                <a:ea typeface="Segoe UI" pitchFamily="34" charset="0"/>
                <a:cs typeface="Segoe UI" pitchFamily="34" charset="0"/>
              </a:rPr>
              <a:t>Middle-tier</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Compute</a:t>
            </a:r>
          </a:p>
        </p:txBody>
      </p:sp>
      <p:sp>
        <p:nvSpPr>
          <p:cNvPr id="3" name="Title 2"/>
          <p:cNvSpPr>
            <a:spLocks noGrp="1"/>
          </p:cNvSpPr>
          <p:nvPr>
            <p:ph type="title"/>
          </p:nvPr>
        </p:nvSpPr>
        <p:spPr/>
        <p:txBody>
          <a:bodyPr/>
          <a:lstStyle/>
          <a:p>
            <a:r>
              <a:rPr lang="en-US" dirty="0" err="1">
                <a:solidFill>
                  <a:schemeClr val="tx1"/>
                </a:solidFill>
              </a:rPr>
              <a:t>Stateful</a:t>
            </a:r>
            <a:r>
              <a:rPr lang="en-US" dirty="0">
                <a:solidFill>
                  <a:schemeClr val="tx1"/>
                </a:solidFill>
              </a:rPr>
              <a:t> services: Simplify design, reduce latency</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37" y="1058862"/>
            <a:ext cx="840685" cy="840685"/>
          </a:xfrm>
          <a:prstGeom prst="rect">
            <a:avLst/>
          </a:prstGeom>
        </p:spPr>
      </p:pic>
      <p:grpSp>
        <p:nvGrpSpPr>
          <p:cNvPr id="8" name="Group 7"/>
          <p:cNvGrpSpPr/>
          <p:nvPr/>
        </p:nvGrpSpPr>
        <p:grpSpPr>
          <a:xfrm>
            <a:off x="3246437" y="2183594"/>
            <a:ext cx="5854401" cy="876108"/>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rgbClr val="404040"/>
                  </a:solidFill>
                  <a:ea typeface="Segoe UI" pitchFamily="34" charset="0"/>
                  <a:cs typeface="Segoe UI" pitchFamily="34" charset="0"/>
                </a:rPr>
                <a:t>Front End</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9124" fontAlgn="base">
                <a:spcBef>
                  <a:spcPct val="0"/>
                </a:spcBef>
                <a:spcAft>
                  <a:spcPct val="0"/>
                </a:spcAft>
              </a:pPr>
              <a:r>
                <a:rPr lang="en-US" sz="1377" spc="-38"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4863526" y="1899480"/>
            <a:ext cx="1226944"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3" idx="0"/>
          </p:cNvCxnSpPr>
          <p:nvPr/>
        </p:nvCxnSpPr>
        <p:spPr>
          <a:xfrm>
            <a:off x="6480615" y="1899480"/>
            <a:ext cx="1100077" cy="32214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16764" y="1915630"/>
            <a:ext cx="5313" cy="35009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846637" y="2963862"/>
            <a:ext cx="2743200" cy="99148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77" name="Picture 76"/>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20506" y="6069772"/>
            <a:ext cx="654201" cy="654201"/>
          </a:xfrm>
          <a:prstGeom prst="rect">
            <a:avLst/>
          </a:prstGeom>
        </p:spPr>
      </p:pic>
      <p:pic>
        <p:nvPicPr>
          <p:cNvPr id="78" name="Picture 77"/>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83962" y="6069772"/>
            <a:ext cx="654201" cy="654201"/>
          </a:xfrm>
          <a:prstGeom prst="rect">
            <a:avLst/>
          </a:prstGeom>
        </p:spPr>
      </p:pic>
      <p:sp>
        <p:nvSpPr>
          <p:cNvPr id="41" name="Right Arrow 40"/>
          <p:cNvSpPr/>
          <p:nvPr/>
        </p:nvSpPr>
        <p:spPr>
          <a:xfrm rot="5400000">
            <a:off x="5906097" y="4979469"/>
            <a:ext cx="535079" cy="54077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16"/>
            <a:endParaRPr lang="en-US" sz="1377">
              <a:solidFill>
                <a:srgbClr val="FFFFFF"/>
              </a:solidFill>
            </a:endParaRPr>
          </a:p>
        </p:txBody>
      </p:sp>
      <p:sp>
        <p:nvSpPr>
          <p:cNvPr id="2" name="TextBox 1"/>
          <p:cNvSpPr txBox="1"/>
          <p:nvPr/>
        </p:nvSpPr>
        <p:spPr>
          <a:xfrm>
            <a:off x="3111446" y="5497308"/>
            <a:ext cx="629226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FFFF"/>
                </a:solidFill>
              </a:rPr>
              <a:t>data stores used for analytics and disaster recovery</a:t>
            </a:r>
          </a:p>
        </p:txBody>
      </p:sp>
      <p:sp>
        <p:nvSpPr>
          <p:cNvPr id="44" name="Content Placeholder 6"/>
          <p:cNvSpPr txBox="1">
            <a:spLocks/>
          </p:cNvSpPr>
          <p:nvPr/>
        </p:nvSpPr>
        <p:spPr>
          <a:xfrm>
            <a:off x="9587" y="1700891"/>
            <a:ext cx="3225272" cy="31818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solidFill>
                <a:srgbClr val="FFFFFF"/>
              </a:solidFill>
              <a:latin typeface="Segoe UI"/>
            </a:endParaRPr>
          </a:p>
          <a:p>
            <a:r>
              <a:rPr lang="en-US" sz="1800" dirty="0">
                <a:solidFill>
                  <a:srgbClr val="FFFFFF"/>
                </a:solidFill>
                <a:latin typeface="Segoe UI"/>
              </a:rPr>
              <a:t>Application state lives in the compute tier</a:t>
            </a:r>
          </a:p>
          <a:p>
            <a:endParaRPr lang="en-US" sz="1800" dirty="0">
              <a:solidFill>
                <a:srgbClr val="FFFFFF"/>
              </a:solidFill>
              <a:latin typeface="Segoe UI"/>
            </a:endParaRPr>
          </a:p>
          <a:p>
            <a:r>
              <a:rPr lang="en-US" sz="1800" dirty="0">
                <a:solidFill>
                  <a:srgbClr val="FFFFFF"/>
                </a:solidFill>
                <a:latin typeface="Segoe UI"/>
              </a:rPr>
              <a:t>Low Latency reads and writes</a:t>
            </a:r>
          </a:p>
          <a:p>
            <a:endParaRPr lang="en-US" sz="1800" dirty="0">
              <a:solidFill>
                <a:srgbClr val="FFFFFF"/>
              </a:solidFill>
              <a:latin typeface="Segoe UI"/>
            </a:endParaRPr>
          </a:p>
          <a:p>
            <a:r>
              <a:rPr lang="en-US" sz="1800" dirty="0">
                <a:solidFill>
                  <a:srgbClr val="FFFFFF"/>
                </a:solidFill>
                <a:latin typeface="Segoe UI"/>
              </a:rPr>
              <a:t>Partitions are first class for scale-out</a:t>
            </a:r>
          </a:p>
          <a:p>
            <a:endParaRPr lang="en-US" sz="1800" dirty="0">
              <a:solidFill>
                <a:srgbClr val="FFFFFF"/>
              </a:solidFill>
              <a:latin typeface="Segoe UI"/>
            </a:endParaRPr>
          </a:p>
          <a:p>
            <a:r>
              <a:rPr lang="en-US" sz="1800" dirty="0">
                <a:solidFill>
                  <a:srgbClr val="FFFFFF"/>
                </a:solidFill>
                <a:latin typeface="Segoe UI"/>
              </a:rPr>
              <a:t>Built in transactions</a:t>
            </a:r>
          </a:p>
          <a:p>
            <a:pPr marL="0" indent="0">
              <a:buFont typeface="Arial" pitchFamily="34" charset="0"/>
              <a:buNone/>
            </a:pPr>
            <a:endParaRPr lang="en-US" sz="1800" dirty="0">
              <a:solidFill>
                <a:srgbClr val="FFFFFF"/>
              </a:solidFill>
              <a:latin typeface="Segoe UI"/>
            </a:endParaRPr>
          </a:p>
          <a:p>
            <a:r>
              <a:rPr lang="en-US" sz="1800" dirty="0">
                <a:solidFill>
                  <a:srgbClr val="FFFFFF"/>
                </a:solidFill>
                <a:latin typeface="Segoe UI"/>
              </a:rPr>
              <a:t>Fewer moving parts</a:t>
            </a:r>
          </a:p>
          <a:p>
            <a:pPr marL="0" indent="0">
              <a:buFont typeface="Arial" pitchFamily="34" charset="0"/>
              <a:buNone/>
            </a:pPr>
            <a:endParaRPr lang="en-US" sz="1800" dirty="0">
              <a:solidFill>
                <a:srgbClr val="FFFFFF"/>
              </a:solidFill>
              <a:latin typeface="Segoe UI"/>
            </a:endParaRPr>
          </a:p>
        </p:txBody>
      </p:sp>
      <p:sp>
        <p:nvSpPr>
          <p:cNvPr id="42" name="TextBox 41"/>
          <p:cNvSpPr txBox="1"/>
          <p:nvPr/>
        </p:nvSpPr>
        <p:spPr>
          <a:xfrm>
            <a:off x="5803523" y="1752973"/>
            <a:ext cx="874399" cy="253361"/>
          </a:xfrm>
          <a:prstGeom prst="rect">
            <a:avLst/>
          </a:prstGeom>
          <a:noFill/>
          <a:ln>
            <a:noFill/>
          </a:ln>
        </p:spPr>
        <p:txBody>
          <a:bodyPr wrap="none" lIns="0" tIns="27432" rIns="0" bIns="0" rtlCol="0">
            <a:noAutofit/>
          </a:bodyPr>
          <a:lstStyle/>
          <a:p>
            <a:pPr algn="ctr">
              <a:lnSpc>
                <a:spcPts val="800"/>
              </a:lnSpc>
            </a:pPr>
            <a:r>
              <a:rPr lang="en-US" sz="1000" dirty="0">
                <a:solidFill>
                  <a:srgbClr val="FFFFFF"/>
                </a:solidFill>
                <a:ea typeface="Arial Unicode MS" panose="020B0604020202020204" pitchFamily="34" charset="-128"/>
                <a:cs typeface="Segoe UI" panose="020B0502040204020203" pitchFamily="34" charset="0"/>
              </a:rPr>
              <a:t>Load Balancer</a:t>
            </a:r>
          </a:p>
        </p:txBody>
      </p:sp>
      <p:pic>
        <p:nvPicPr>
          <p:cNvPr id="16" name="Picture 15"/>
          <p:cNvPicPr>
            <a:picLocks noChangeAspect="1"/>
          </p:cNvPicPr>
          <p:nvPr/>
        </p:nvPicPr>
        <p:blipFill>
          <a:blip r:embed="rId7"/>
          <a:stretch>
            <a:fillRect/>
          </a:stretch>
        </p:blipFill>
        <p:spPr>
          <a:xfrm>
            <a:off x="4361102" y="3953072"/>
            <a:ext cx="883638" cy="715326"/>
          </a:xfrm>
          <a:prstGeom prst="rect">
            <a:avLst/>
          </a:prstGeom>
        </p:spPr>
      </p:pic>
      <p:pic>
        <p:nvPicPr>
          <p:cNvPr id="43" name="Picture 42"/>
          <p:cNvPicPr>
            <a:picLocks noChangeAspect="1"/>
          </p:cNvPicPr>
          <p:nvPr/>
        </p:nvPicPr>
        <p:blipFill>
          <a:blip r:embed="rId7"/>
          <a:stretch>
            <a:fillRect/>
          </a:stretch>
        </p:blipFill>
        <p:spPr>
          <a:xfrm>
            <a:off x="4498492" y="4030447"/>
            <a:ext cx="883638" cy="715326"/>
          </a:xfrm>
          <a:prstGeom prst="rect">
            <a:avLst/>
          </a:prstGeom>
        </p:spPr>
      </p:pic>
      <p:pic>
        <p:nvPicPr>
          <p:cNvPr id="45" name="Picture 44"/>
          <p:cNvPicPr>
            <a:picLocks noChangeAspect="1"/>
          </p:cNvPicPr>
          <p:nvPr/>
        </p:nvPicPr>
        <p:blipFill>
          <a:blip r:embed="rId7"/>
          <a:stretch>
            <a:fillRect/>
          </a:stretch>
        </p:blipFill>
        <p:spPr>
          <a:xfrm>
            <a:off x="4635882" y="4105551"/>
            <a:ext cx="883638" cy="715326"/>
          </a:xfrm>
          <a:prstGeom prst="rect">
            <a:avLst/>
          </a:prstGeom>
        </p:spPr>
      </p:pic>
      <p:pic>
        <p:nvPicPr>
          <p:cNvPr id="46" name="Picture 45"/>
          <p:cNvPicPr>
            <a:picLocks noChangeAspect="1"/>
          </p:cNvPicPr>
          <p:nvPr/>
        </p:nvPicPr>
        <p:blipFill>
          <a:blip r:embed="rId7"/>
          <a:stretch>
            <a:fillRect/>
          </a:stretch>
        </p:blipFill>
        <p:spPr>
          <a:xfrm>
            <a:off x="5727425" y="3954462"/>
            <a:ext cx="883638" cy="715326"/>
          </a:xfrm>
          <a:prstGeom prst="rect">
            <a:avLst/>
          </a:prstGeom>
        </p:spPr>
      </p:pic>
      <p:pic>
        <p:nvPicPr>
          <p:cNvPr id="47" name="Picture 46"/>
          <p:cNvPicPr>
            <a:picLocks noChangeAspect="1"/>
          </p:cNvPicPr>
          <p:nvPr/>
        </p:nvPicPr>
        <p:blipFill>
          <a:blip r:embed="rId7"/>
          <a:stretch>
            <a:fillRect/>
          </a:stretch>
        </p:blipFill>
        <p:spPr>
          <a:xfrm>
            <a:off x="5864815" y="4031837"/>
            <a:ext cx="883638" cy="715326"/>
          </a:xfrm>
          <a:prstGeom prst="rect">
            <a:avLst/>
          </a:prstGeom>
        </p:spPr>
      </p:pic>
      <p:pic>
        <p:nvPicPr>
          <p:cNvPr id="48" name="Picture 47"/>
          <p:cNvPicPr>
            <a:picLocks noChangeAspect="1"/>
          </p:cNvPicPr>
          <p:nvPr/>
        </p:nvPicPr>
        <p:blipFill>
          <a:blip r:embed="rId7"/>
          <a:stretch>
            <a:fillRect/>
          </a:stretch>
        </p:blipFill>
        <p:spPr>
          <a:xfrm>
            <a:off x="6002205" y="4106941"/>
            <a:ext cx="883638" cy="715326"/>
          </a:xfrm>
          <a:prstGeom prst="rect">
            <a:avLst/>
          </a:prstGeom>
        </p:spPr>
      </p:pic>
      <p:pic>
        <p:nvPicPr>
          <p:cNvPr id="49" name="Picture 48"/>
          <p:cNvPicPr>
            <a:picLocks noChangeAspect="1"/>
          </p:cNvPicPr>
          <p:nvPr/>
        </p:nvPicPr>
        <p:blipFill>
          <a:blip r:embed="rId7"/>
          <a:stretch>
            <a:fillRect/>
          </a:stretch>
        </p:blipFill>
        <p:spPr>
          <a:xfrm>
            <a:off x="7093748" y="3954462"/>
            <a:ext cx="883638" cy="715326"/>
          </a:xfrm>
          <a:prstGeom prst="rect">
            <a:avLst/>
          </a:prstGeom>
        </p:spPr>
      </p:pic>
      <p:pic>
        <p:nvPicPr>
          <p:cNvPr id="50" name="Picture 49"/>
          <p:cNvPicPr>
            <a:picLocks noChangeAspect="1"/>
          </p:cNvPicPr>
          <p:nvPr/>
        </p:nvPicPr>
        <p:blipFill>
          <a:blip r:embed="rId7"/>
          <a:stretch>
            <a:fillRect/>
          </a:stretch>
        </p:blipFill>
        <p:spPr>
          <a:xfrm>
            <a:off x="7231138" y="4031837"/>
            <a:ext cx="883638" cy="715326"/>
          </a:xfrm>
          <a:prstGeom prst="rect">
            <a:avLst/>
          </a:prstGeom>
        </p:spPr>
      </p:pic>
      <p:pic>
        <p:nvPicPr>
          <p:cNvPr id="51" name="Picture 50"/>
          <p:cNvPicPr>
            <a:picLocks noChangeAspect="1"/>
          </p:cNvPicPr>
          <p:nvPr/>
        </p:nvPicPr>
        <p:blipFill>
          <a:blip r:embed="rId7"/>
          <a:stretch>
            <a:fillRect/>
          </a:stretch>
        </p:blipFill>
        <p:spPr>
          <a:xfrm>
            <a:off x="7368528" y="4106941"/>
            <a:ext cx="883638" cy="715326"/>
          </a:xfrm>
          <a:prstGeom prst="rect">
            <a:avLst/>
          </a:prstGeom>
        </p:spPr>
      </p:pic>
    </p:spTree>
    <p:custDataLst>
      <p:tags r:id="rId1"/>
    </p:custDataLst>
    <p:extLst>
      <p:ext uri="{BB962C8B-B14F-4D97-AF65-F5344CB8AC3E}">
        <p14:creationId xmlns:p14="http://schemas.microsoft.com/office/powerpoint/2010/main" val="1472714047"/>
      </p:ext>
    </p:extLst>
  </p:cSld>
  <p:clrMapOvr>
    <a:masterClrMapping/>
  </p:clrMapOvr>
  <p:transition advTm="6326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98437" y="901717"/>
            <a:ext cx="0" cy="594360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425499" y="1934409"/>
            <a:ext cx="3877094" cy="735793"/>
            <a:chOff x="4077299" y="667800"/>
            <a:chExt cx="1987354" cy="415637"/>
          </a:xfrm>
        </p:grpSpPr>
        <p:pic>
          <p:nvPicPr>
            <p:cNvPr id="77" name="Picture 7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077299" y="667800"/>
              <a:ext cx="415637" cy="415637"/>
            </a:xfrm>
            <a:prstGeom prst="rect">
              <a:avLst/>
            </a:prstGeom>
          </p:spPr>
        </p:pic>
        <p:sp>
          <p:nvSpPr>
            <p:cNvPr id="78" name="TextBox 77"/>
            <p:cNvSpPr txBox="1"/>
            <p:nvPr/>
          </p:nvSpPr>
          <p:spPr>
            <a:xfrm>
              <a:off x="4500102" y="708779"/>
              <a:ext cx="1564551" cy="338554"/>
            </a:xfrm>
            <a:prstGeom prst="rect">
              <a:avLst/>
            </a:prstGeom>
            <a:noFill/>
          </p:spPr>
          <p:txBody>
            <a:bodyPr wrap="none" rtlCol="0">
              <a:spAutoFit/>
            </a:bodyPr>
            <a:lstStyle/>
            <a:p>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Cloud Services</a:t>
              </a:r>
            </a:p>
          </p:txBody>
        </p:sp>
      </p:grpSp>
      <p:grpSp>
        <p:nvGrpSpPr>
          <p:cNvPr id="162" name="Group 161"/>
          <p:cNvGrpSpPr/>
          <p:nvPr/>
        </p:nvGrpSpPr>
        <p:grpSpPr>
          <a:xfrm>
            <a:off x="1796627" y="2606287"/>
            <a:ext cx="3596812" cy="4289566"/>
            <a:chOff x="2922443" y="3424584"/>
            <a:chExt cx="2861953" cy="3247428"/>
          </a:xfrm>
        </p:grpSpPr>
        <p:grpSp>
          <p:nvGrpSpPr>
            <p:cNvPr id="12" name="Group 11"/>
            <p:cNvGrpSpPr/>
            <p:nvPr/>
          </p:nvGrpSpPr>
          <p:grpSpPr>
            <a:xfrm>
              <a:off x="3202507" y="3424584"/>
              <a:ext cx="697998" cy="633380"/>
              <a:chOff x="6413287" y="1383004"/>
              <a:chExt cx="357786" cy="357786"/>
            </a:xfrm>
          </p:grpSpPr>
          <p:sp>
            <p:nvSpPr>
              <p:cNvPr id="67" name="Rectangle 66"/>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sp>
          <p:nvSpPr>
            <p:cNvPr id="20" name="Rounded Rectangle 19"/>
            <p:cNvSpPr/>
            <p:nvPr/>
          </p:nvSpPr>
          <p:spPr>
            <a:xfrm>
              <a:off x="2922443" y="5749027"/>
              <a:ext cx="2405446" cy="814878"/>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1" name="Picture 20" descr="Storage tabl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804906" y="5797261"/>
              <a:ext cx="632880" cy="574292"/>
            </a:xfrm>
            <a:prstGeom prst="rect">
              <a:avLst/>
            </a:prstGeom>
          </p:spPr>
        </p:pic>
        <p:sp>
          <p:nvSpPr>
            <p:cNvPr id="22" name="TextBox 21"/>
            <p:cNvSpPr txBox="1"/>
            <p:nvPr/>
          </p:nvSpPr>
          <p:spPr>
            <a:xfrm>
              <a:off x="3726465" y="6385604"/>
              <a:ext cx="811079" cy="286408"/>
            </a:xfrm>
            <a:prstGeom prst="rect">
              <a:avLst/>
            </a:prstGeom>
            <a:noFill/>
            <a:ln>
              <a:noFill/>
            </a:ln>
          </p:spPr>
          <p:txBody>
            <a:bodyPr wrap="none" lIns="0" tIns="27432" rIns="0" bIns="0" rtlCol="0">
              <a:noAutofit/>
            </a:bodyPr>
            <a:lstStyle/>
            <a:p>
              <a:pPr>
                <a:lnSpc>
                  <a:spcPts val="800"/>
                </a:lnSpc>
              </a:pPr>
              <a:r>
                <a:rPr lang="en-US" sz="1100" b="1" dirty="0">
                  <a:solidFill>
                    <a:srgbClr val="184381"/>
                  </a:solidFill>
                  <a:ea typeface="Arial Unicode MS" panose="020B0604020202020204" pitchFamily="34" charset="-128"/>
                  <a:cs typeface="Segoe UI" panose="020B0502040204020203" pitchFamily="34" charset="0"/>
                </a:rPr>
                <a:t>Azure Tables/NoSQL</a:t>
              </a:r>
              <a:endParaRPr lang="en-US" sz="1000" b="1" dirty="0">
                <a:solidFill>
                  <a:srgbClr val="184381"/>
                </a:solidFill>
                <a:ea typeface="Arial Unicode MS" panose="020B0604020202020204" pitchFamily="34" charset="-128"/>
                <a:cs typeface="Segoe UI" panose="020B0502040204020203" pitchFamily="34" charset="0"/>
              </a:endParaRPr>
            </a:p>
          </p:txBody>
        </p:sp>
        <p:grpSp>
          <p:nvGrpSpPr>
            <p:cNvPr id="24" name="Group 23"/>
            <p:cNvGrpSpPr/>
            <p:nvPr/>
          </p:nvGrpSpPr>
          <p:grpSpPr>
            <a:xfrm>
              <a:off x="4625025" y="4724788"/>
              <a:ext cx="738569" cy="670196"/>
              <a:chOff x="3877859" y="2328517"/>
              <a:chExt cx="378582" cy="378582"/>
            </a:xfrm>
          </p:grpSpPr>
          <p:sp>
            <p:nvSpPr>
              <p:cNvPr id="55" name="Rectangle 54"/>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grpSp>
        <p:pic>
          <p:nvPicPr>
            <p:cNvPr id="26" name="Picture 2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195351" y="3711668"/>
              <a:ext cx="1522254" cy="1199211"/>
            </a:xfrm>
            <a:prstGeom prst="rect">
              <a:avLst/>
            </a:prstGeom>
          </p:spPr>
        </p:pic>
        <p:cxnSp>
          <p:nvCxnSpPr>
            <p:cNvPr id="27" name="Straight Connector 26"/>
            <p:cNvCxnSpPr/>
            <p:nvPr/>
          </p:nvCxnSpPr>
          <p:spPr>
            <a:xfrm flipH="1">
              <a:off x="4967871" y="5324597"/>
              <a:ext cx="8740" cy="42998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016798" y="4082548"/>
              <a:ext cx="738569" cy="1672032"/>
              <a:chOff x="4483054" y="1847873"/>
              <a:chExt cx="378582" cy="944503"/>
            </a:xfrm>
          </p:grpSpPr>
          <p:grpSp>
            <p:nvGrpSpPr>
              <p:cNvPr id="39" name="Group 38"/>
              <p:cNvGrpSpPr/>
              <p:nvPr/>
            </p:nvGrpSpPr>
            <p:grpSpPr>
              <a:xfrm>
                <a:off x="4483054" y="2210662"/>
                <a:ext cx="378582" cy="378582"/>
                <a:chOff x="3877859" y="2328517"/>
                <a:chExt cx="378582" cy="378582"/>
              </a:xfrm>
            </p:grpSpPr>
            <p:sp>
              <p:nvSpPr>
                <p:cNvPr id="42" name="Rectangle 41"/>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grpSp>
          <p:cxnSp>
            <p:nvCxnSpPr>
              <p:cNvPr id="40" name="Straight Connector 39"/>
              <p:cNvCxnSpPr/>
              <p:nvPr/>
            </p:nvCxnSpPr>
            <p:spPr>
              <a:xfrm flipH="1">
                <a:off x="4653012" y="2549486"/>
                <a:ext cx="4480" cy="242890"/>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644672" y="1847873"/>
                <a:ext cx="0" cy="36039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flipH="1">
              <a:off x="5447326" y="4329648"/>
              <a:ext cx="337070" cy="639145"/>
              <a:chOff x="4909933" y="1723258"/>
              <a:chExt cx="172778" cy="361042"/>
            </a:xfrm>
          </p:grpSpPr>
          <p:cxnSp>
            <p:nvCxnSpPr>
              <p:cNvPr id="35" name="Straight Connector 34"/>
              <p:cNvCxnSpPr/>
              <p:nvPr/>
            </p:nvCxnSpPr>
            <p:spPr>
              <a:xfrm>
                <a:off x="4909933" y="1723258"/>
                <a:ext cx="5316" cy="361042"/>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909933" y="2078984"/>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786001" y="4081661"/>
              <a:ext cx="337070" cy="248184"/>
              <a:chOff x="4813600" y="1859143"/>
              <a:chExt cx="172778" cy="140195"/>
            </a:xfrm>
          </p:grpSpPr>
          <p:cxnSp>
            <p:nvCxnSpPr>
              <p:cNvPr id="33" name="Straight Connector 32"/>
              <p:cNvCxnSpPr/>
              <p:nvPr/>
            </p:nvCxnSpPr>
            <p:spPr>
              <a:xfrm>
                <a:off x="4818968" y="1859143"/>
                <a:ext cx="0" cy="13563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813600" y="1999338"/>
                <a:ext cx="172778"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4203402" y="4568321"/>
              <a:ext cx="1196880" cy="269424"/>
            </a:xfrm>
            <a:prstGeom prst="rect">
              <a:avLst/>
            </a:prstGeom>
            <a:noFill/>
            <a:ln>
              <a:noFill/>
            </a:ln>
          </p:spPr>
          <p:txBody>
            <a:bodyPr wrap="none" lIns="0" tIns="27432" rIns="0" bIns="0" rtlCol="0">
              <a:noAutofit/>
            </a:bodyPr>
            <a:lstStyle/>
            <a:p>
              <a:pPr>
                <a:lnSpc>
                  <a:spcPts val="800"/>
                </a:lnSpc>
              </a:pPr>
              <a:r>
                <a:rPr lang="en-US" sz="1000" b="1" dirty="0">
                  <a:solidFill>
                    <a:prstClr val="white"/>
                  </a:solidFill>
                  <a:ea typeface="Arial Unicode MS" panose="020B0604020202020204" pitchFamily="34" charset="-128"/>
                  <a:cs typeface="Segoe UI" panose="020B0502040204020203" pitchFamily="34" charset="0"/>
                </a:rPr>
                <a:t>Reliable Azure Queue</a:t>
              </a:r>
            </a:p>
          </p:txBody>
        </p:sp>
      </p:grpSp>
      <p:sp>
        <p:nvSpPr>
          <p:cNvPr id="130" name="TextBox 129"/>
          <p:cNvSpPr txBox="1"/>
          <p:nvPr/>
        </p:nvSpPr>
        <p:spPr>
          <a:xfrm>
            <a:off x="8270455" y="1874544"/>
            <a:ext cx="1359026" cy="584775"/>
          </a:xfrm>
          <a:prstGeom prst="rect">
            <a:avLst/>
          </a:prstGeom>
          <a:noFill/>
        </p:spPr>
        <p:txBody>
          <a:bodyPr wrap="none" rtlCol="0">
            <a:spAutoFit/>
          </a:bodyPr>
          <a:lstStyle/>
          <a:p>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Service Fabric</a:t>
            </a:r>
          </a:p>
          <a:p>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a:t>
            </a:r>
            <a:r>
              <a:rPr lang="en-US" sz="1600" dirty="0" err="1">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Stateful</a:t>
            </a:r>
            <a:r>
              <a:rPr lang="en-US" sz="1600"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a:t>
            </a:r>
          </a:p>
        </p:txBody>
      </p:sp>
      <p:pic>
        <p:nvPicPr>
          <p:cNvPr id="149" name="Picture 1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8050" y="1829851"/>
            <a:ext cx="723200" cy="713391"/>
          </a:xfrm>
          <a:prstGeom prst="rect">
            <a:avLst/>
          </a:prstGeom>
        </p:spPr>
      </p:pic>
      <p:grpSp>
        <p:nvGrpSpPr>
          <p:cNvPr id="85" name="Group 84"/>
          <p:cNvGrpSpPr/>
          <p:nvPr/>
        </p:nvGrpSpPr>
        <p:grpSpPr>
          <a:xfrm>
            <a:off x="8360286" y="2630395"/>
            <a:ext cx="967833" cy="859947"/>
            <a:chOff x="6413287" y="1383004"/>
            <a:chExt cx="357786" cy="357786"/>
          </a:xfrm>
        </p:grpSpPr>
        <p:sp>
          <p:nvSpPr>
            <p:cNvPr id="125" name="Rectangle 124"/>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6" name="Picture 1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cxnSp>
        <p:nvCxnSpPr>
          <p:cNvPr id="108" name="Straight Connector 107"/>
          <p:cNvCxnSpPr/>
          <p:nvPr/>
        </p:nvCxnSpPr>
        <p:spPr>
          <a:xfrm>
            <a:off x="8859958" y="3576341"/>
            <a:ext cx="0" cy="86621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4" name="Group 163"/>
          <p:cNvGrpSpPr/>
          <p:nvPr/>
        </p:nvGrpSpPr>
        <p:grpSpPr>
          <a:xfrm>
            <a:off x="7958380" y="4343307"/>
            <a:ext cx="2013979" cy="1837192"/>
            <a:chOff x="7793807" y="3925234"/>
            <a:chExt cx="2525548" cy="2384914"/>
          </a:xfrm>
        </p:grpSpPr>
        <p:grpSp>
          <p:nvGrpSpPr>
            <p:cNvPr id="151" name="Group 150"/>
            <p:cNvGrpSpPr/>
            <p:nvPr/>
          </p:nvGrpSpPr>
          <p:grpSpPr>
            <a:xfrm>
              <a:off x="7793807" y="3925234"/>
              <a:ext cx="2525548" cy="2384914"/>
              <a:chOff x="6570137" y="3793280"/>
              <a:chExt cx="2748127" cy="2448951"/>
            </a:xfrm>
          </p:grpSpPr>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0137" y="3793280"/>
                <a:ext cx="2748127" cy="2448951"/>
              </a:xfrm>
              <a:prstGeom prst="rect">
                <a:avLst/>
              </a:prstGeom>
            </p:spPr>
          </p:pic>
          <p:grpSp>
            <p:nvGrpSpPr>
              <p:cNvPr id="131" name="Group 130"/>
              <p:cNvGrpSpPr/>
              <p:nvPr/>
            </p:nvGrpSpPr>
            <p:grpSpPr>
              <a:xfrm>
                <a:off x="6656553" y="5122301"/>
                <a:ext cx="742804" cy="449899"/>
                <a:chOff x="514118" y="5078322"/>
                <a:chExt cx="1961420" cy="1113098"/>
              </a:xfrm>
            </p:grpSpPr>
            <p:pic>
              <p:nvPicPr>
                <p:cNvPr id="132" name="Picture 131"/>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61020" y="5078322"/>
                  <a:ext cx="685800" cy="685800"/>
                </a:xfrm>
                <a:prstGeom prst="rect">
                  <a:avLst/>
                </a:prstGeom>
              </p:spPr>
            </p:pic>
            <p:pic>
              <p:nvPicPr>
                <p:cNvPr id="133" name="Picture 132"/>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4118" y="5726795"/>
                  <a:ext cx="464625" cy="464625"/>
                </a:xfrm>
                <a:prstGeom prst="rect">
                  <a:avLst/>
                </a:prstGeom>
              </p:spPr>
            </p:pic>
            <p:pic>
              <p:nvPicPr>
                <p:cNvPr id="134" name="Picture 13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10913" y="5726795"/>
                  <a:ext cx="464625" cy="464625"/>
                </a:xfrm>
                <a:prstGeom prst="rect">
                  <a:avLst/>
                </a:prstGeom>
              </p:spPr>
            </p:pic>
            <p:cxnSp>
              <p:nvCxnSpPr>
                <p:cNvPr id="135" name="Straight Connector 134"/>
                <p:cNvCxnSpPr>
                  <a:endCxn id="134" idx="1"/>
                </p:cNvCxnSpPr>
                <p:nvPr/>
              </p:nvCxnSpPr>
              <p:spPr>
                <a:xfrm>
                  <a:off x="1825707" y="5750932"/>
                  <a:ext cx="185206" cy="208176"/>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133" idx="3"/>
                </p:cNvCxnSpPr>
                <p:nvPr/>
              </p:nvCxnSpPr>
              <p:spPr>
                <a:xfrm flipH="1">
                  <a:off x="978743" y="5753012"/>
                  <a:ext cx="185190" cy="206096"/>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6655610" y="3917880"/>
                <a:ext cx="777187" cy="653827"/>
                <a:chOff x="-2215617" y="4294686"/>
                <a:chExt cx="2682677" cy="2022233"/>
              </a:xfrm>
            </p:grpSpPr>
            <p:pic>
              <p:nvPicPr>
                <p:cNvPr id="138" name="Picture 137"/>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25730" y="4294686"/>
                  <a:ext cx="1264349" cy="1688904"/>
                </a:xfrm>
                <a:prstGeom prst="rect">
                  <a:avLst/>
                </a:prstGeom>
              </p:spPr>
            </p:pic>
            <p:pic>
              <p:nvPicPr>
                <p:cNvPr id="139" name="Picture 138"/>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11387" y="5104595"/>
                  <a:ext cx="878447" cy="1212324"/>
                </a:xfrm>
                <a:prstGeom prst="rect">
                  <a:avLst/>
                </a:prstGeom>
              </p:spPr>
            </p:pic>
            <p:pic>
              <p:nvPicPr>
                <p:cNvPr id="140" name="Picture 139"/>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15617" y="5104595"/>
                  <a:ext cx="878449" cy="1212324"/>
                </a:xfrm>
                <a:prstGeom prst="rect">
                  <a:avLst/>
                </a:prstGeom>
              </p:spPr>
            </p:pic>
            <p:cxnSp>
              <p:nvCxnSpPr>
                <p:cNvPr id="141" name="Straight Connector 140"/>
                <p:cNvCxnSpPr/>
                <p:nvPr/>
              </p:nvCxnSpPr>
              <p:spPr>
                <a:xfrm>
                  <a:off x="-398182" y="5364476"/>
                  <a:ext cx="200788" cy="185809"/>
                </a:xfrm>
                <a:prstGeom prst="line">
                  <a:avLst/>
                </a:prstGeom>
                <a:ln w="34925">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1729521" y="5371029"/>
                  <a:ext cx="228602" cy="169816"/>
                </a:xfrm>
                <a:prstGeom prst="line">
                  <a:avLst/>
                </a:prstGeom>
                <a:ln w="34925">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54" name="Picture 15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38325" y="5296252"/>
              <a:ext cx="238682" cy="269943"/>
            </a:xfrm>
            <a:prstGeom prst="rect">
              <a:avLst/>
            </a:prstGeom>
          </p:spPr>
        </p:pic>
        <p:pic>
          <p:nvPicPr>
            <p:cNvPr id="155" name="Picture 154"/>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213180" y="5551503"/>
              <a:ext cx="161706" cy="182885"/>
            </a:xfrm>
            <a:prstGeom prst="rect">
              <a:avLst/>
            </a:prstGeom>
          </p:spPr>
        </p:pic>
        <p:pic>
          <p:nvPicPr>
            <p:cNvPr id="156" name="Picture 155"/>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734117" y="5551503"/>
              <a:ext cx="161706" cy="182885"/>
            </a:xfrm>
            <a:prstGeom prst="rect">
              <a:avLst/>
            </a:prstGeom>
          </p:spPr>
        </p:pic>
        <p:cxnSp>
          <p:nvCxnSpPr>
            <p:cNvPr id="157" name="Straight Connector 156"/>
            <p:cNvCxnSpPr>
              <a:endCxn id="156" idx="1"/>
            </p:cNvCxnSpPr>
            <p:nvPr/>
          </p:nvCxnSpPr>
          <p:spPr>
            <a:xfrm>
              <a:off x="9669659" y="5561004"/>
              <a:ext cx="64458" cy="81942"/>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endCxn id="155" idx="3"/>
            </p:cNvCxnSpPr>
            <p:nvPr/>
          </p:nvCxnSpPr>
          <p:spPr>
            <a:xfrm flipH="1">
              <a:off x="9374886" y="5561822"/>
              <a:ext cx="64452" cy="81123"/>
            </a:xfrm>
            <a:prstGeom prst="line">
              <a:avLst/>
            </a:prstGeom>
            <a:ln w="38100">
              <a:solidFill>
                <a:schemeClr val="accent4">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0" name="Title 2"/>
          <p:cNvSpPr>
            <a:spLocks noGrp="1"/>
          </p:cNvSpPr>
          <p:nvPr>
            <p:ph type="title"/>
          </p:nvPr>
        </p:nvSpPr>
        <p:spPr>
          <a:xfrm>
            <a:off x="274639" y="295274"/>
            <a:ext cx="11889564" cy="917575"/>
          </a:xfrm>
        </p:spPr>
        <p:txBody>
          <a:bodyPr/>
          <a:lstStyle/>
          <a:p>
            <a:r>
              <a:rPr lang="en-US" sz="3600" dirty="0"/>
              <a:t>Cloud Service vs </a:t>
            </a:r>
            <a:r>
              <a:rPr lang="en-US" sz="3600" dirty="0" err="1"/>
              <a:t>Stateful</a:t>
            </a:r>
            <a:r>
              <a:rPr lang="en-US" sz="3600" dirty="0"/>
              <a:t> Service Fabric</a:t>
            </a:r>
            <a:endParaRPr lang="en-US" dirty="0"/>
          </a:p>
        </p:txBody>
      </p:sp>
    </p:spTree>
    <p:extLst>
      <p:ext uri="{BB962C8B-B14F-4D97-AF65-F5344CB8AC3E}">
        <p14:creationId xmlns:p14="http://schemas.microsoft.com/office/powerpoint/2010/main" val="16312044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573495" y="2188475"/>
            <a:ext cx="4606969" cy="23505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txBox="1">
            <a:spLocks/>
          </p:cNvSpPr>
          <p:nvPr/>
        </p:nvSpPr>
        <p:spPr>
          <a:xfrm>
            <a:off x="123102" y="321254"/>
            <a:ext cx="11104258" cy="746679"/>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599" dirty="0"/>
              <a:t>Comparing Azure Cloud Services vs. Azure Service Fabric </a:t>
            </a:r>
          </a:p>
        </p:txBody>
      </p:sp>
      <p:pic>
        <p:nvPicPr>
          <p:cNvPr id="3" name="Picture 2"/>
          <p:cNvPicPr>
            <a:picLocks noChangeAspect="1"/>
          </p:cNvPicPr>
          <p:nvPr/>
        </p:nvPicPr>
        <p:blipFill>
          <a:blip r:embed="rId3"/>
          <a:stretch>
            <a:fillRect/>
          </a:stretch>
        </p:blipFill>
        <p:spPr>
          <a:xfrm>
            <a:off x="1094664" y="2093334"/>
            <a:ext cx="4743725" cy="2440294"/>
          </a:xfrm>
          <a:prstGeom prst="rect">
            <a:avLst/>
          </a:prstGeom>
        </p:spPr>
      </p:pic>
      <p:sp>
        <p:nvSpPr>
          <p:cNvPr id="4" name="Rectangle 3"/>
          <p:cNvSpPr/>
          <p:nvPr/>
        </p:nvSpPr>
        <p:spPr>
          <a:xfrm>
            <a:off x="1819518" y="1287777"/>
            <a:ext cx="2839781" cy="659067"/>
          </a:xfrm>
          <a:prstGeom prst="rect">
            <a:avLst/>
          </a:prstGeom>
        </p:spPr>
        <p:txBody>
          <a:bodyPr wrap="none">
            <a:spAutoFit/>
          </a:bodyPr>
          <a:lstStyle/>
          <a:p>
            <a:r>
              <a:rPr lang="en-US" sz="2000" b="1" dirty="0">
                <a:latin typeface="Segoe UI" panose="020B0502040204020203" pitchFamily="34" charset="0"/>
                <a:cs typeface="Segoe UI" panose="020B0502040204020203" pitchFamily="34" charset="0"/>
              </a:rPr>
              <a:t>Azure Cloud Services </a:t>
            </a:r>
          </a:p>
          <a:p>
            <a:r>
              <a:rPr lang="en-US" sz="1599" dirty="0">
                <a:latin typeface="Segoe UI" panose="020B0502040204020203" pitchFamily="34" charset="0"/>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606029" y="2246933"/>
            <a:ext cx="4483369" cy="2186647"/>
          </a:xfrm>
          <a:prstGeom prst="rect">
            <a:avLst/>
          </a:prstGeom>
        </p:spPr>
      </p:pic>
      <p:sp>
        <p:nvSpPr>
          <p:cNvPr id="7" name="Rectangle 6"/>
          <p:cNvSpPr/>
          <p:nvPr/>
        </p:nvSpPr>
        <p:spPr>
          <a:xfrm>
            <a:off x="7665832" y="1287777"/>
            <a:ext cx="3476156" cy="659067"/>
          </a:xfrm>
          <a:prstGeom prst="rect">
            <a:avLst/>
          </a:prstGeom>
        </p:spPr>
        <p:txBody>
          <a:bodyPr wrap="none">
            <a:spAutoFit/>
          </a:bodyPr>
          <a:lstStyle/>
          <a:p>
            <a:r>
              <a:rPr lang="en-US" sz="2000" b="1" dirty="0">
                <a:latin typeface="Segoe UI" panose="020B0502040204020203" pitchFamily="34" charset="0"/>
                <a:cs typeface="Segoe UI" panose="020B0502040204020203" pitchFamily="34" charset="0"/>
              </a:rPr>
              <a:t>Azure Service Fabric</a:t>
            </a:r>
          </a:p>
          <a:p>
            <a:r>
              <a:rPr lang="en-US" sz="1599" dirty="0">
                <a:latin typeface="Segoe UI" panose="020B0502040204020203" pitchFamily="34" charset="0"/>
                <a:cs typeface="Segoe UI" panose="020B0502040204020203" pitchFamily="34" charset="0"/>
              </a:rPr>
              <a:t>(Stateless, </a:t>
            </a:r>
            <a:r>
              <a:rPr lang="en-US" sz="1599" dirty="0" err="1">
                <a:latin typeface="Segoe UI" panose="020B0502040204020203" pitchFamily="34" charset="0"/>
                <a:cs typeface="Segoe UI" panose="020B0502040204020203" pitchFamily="34" charset="0"/>
              </a:rPr>
              <a:t>stateful</a:t>
            </a:r>
            <a:r>
              <a:rPr lang="en-US" sz="1599" dirty="0">
                <a:latin typeface="Segoe UI" panose="020B0502040204020203" pitchFamily="34" charset="0"/>
                <a:cs typeface="Segoe UI" panose="020B0502040204020203" pitchFamily="34" charset="0"/>
              </a:rPr>
              <a:t> or Actor services)</a:t>
            </a:r>
          </a:p>
        </p:txBody>
      </p:sp>
      <p:cxnSp>
        <p:nvCxnSpPr>
          <p:cNvPr id="9" name="Straight Connector 8"/>
          <p:cNvCxnSpPr/>
          <p:nvPr/>
        </p:nvCxnSpPr>
        <p:spPr>
          <a:xfrm flipH="1">
            <a:off x="6137923" y="1435278"/>
            <a:ext cx="14629" cy="460792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27859" y="1484307"/>
            <a:ext cx="5605369" cy="5212867"/>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91427" tIns="45713" rIns="91427" bIns="45713"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807" lvl="1" indent="-285695">
                <a:buFont typeface="Arial" panose="020B0604020202020204" pitchFamily="34" charset="0"/>
                <a:buChar char="•"/>
              </a:pPr>
              <a:r>
                <a:rPr lang="en-US" dirty="0">
                  <a:latin typeface="+mj-lt"/>
                </a:rPr>
                <a:t>1 role instance per VM</a:t>
              </a:r>
            </a:p>
            <a:p>
              <a:pPr marL="742807" lvl="1" indent="-285695">
                <a:buFont typeface="Arial" panose="020B0604020202020204" pitchFamily="34" charset="0"/>
                <a:buChar char="•"/>
              </a:pPr>
              <a:r>
                <a:rPr lang="en-US" dirty="0">
                  <a:latin typeface="+mj-lt"/>
                </a:rPr>
                <a:t>Uneven utilization</a:t>
              </a:r>
            </a:p>
            <a:p>
              <a:pPr marL="742807" lvl="1" indent="-285695">
                <a:buFont typeface="Arial" panose="020B0604020202020204" pitchFamily="34" charset="0"/>
                <a:buChar char="•"/>
              </a:pPr>
              <a:r>
                <a:rPr lang="en-US" dirty="0">
                  <a:latin typeface="+mj-lt"/>
                </a:rPr>
                <a:t>Low density</a:t>
              </a:r>
            </a:p>
            <a:p>
              <a:pPr marL="742807" lvl="1" indent="-285695">
                <a:buFont typeface="Arial" panose="020B0604020202020204" pitchFamily="34" charset="0"/>
                <a:buChar char="•"/>
              </a:pPr>
              <a:r>
                <a:rPr lang="en-US" dirty="0">
                  <a:latin typeface="+mj-lt"/>
                </a:rPr>
                <a:t>Slow deployment &amp; upgrade (bound to VM)</a:t>
              </a:r>
            </a:p>
            <a:p>
              <a:pPr marL="742807" lvl="1" indent="-285695">
                <a:buFont typeface="Arial" panose="020B0604020202020204" pitchFamily="34" charset="0"/>
                <a:buChar char="•"/>
              </a:pPr>
              <a:r>
                <a:rPr lang="en-US" dirty="0">
                  <a:latin typeface="+mj-lt"/>
                </a:rPr>
                <a:t>Slow scaling and failure recovery</a:t>
              </a:r>
            </a:p>
            <a:p>
              <a:pPr marL="742807" lvl="1" indent="-285695">
                <a:buFont typeface="Arial" panose="020B0604020202020204" pitchFamily="34" charset="0"/>
                <a:buChar char="•"/>
              </a:pPr>
              <a:r>
                <a:rPr lang="en-US" dirty="0">
                  <a:latin typeface="+mj-lt"/>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257245" y="1441779"/>
            <a:ext cx="5102990" cy="5007718"/>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91427" tIns="45713" rIns="91427" bIns="45713"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807" lvl="1" indent="-285695">
                <a:buFont typeface="Arial" panose="020B0604020202020204" pitchFamily="34" charset="0"/>
                <a:buChar char="•"/>
              </a:pPr>
              <a:r>
                <a:rPr lang="en-US" dirty="0">
                  <a:latin typeface="+mj-lt"/>
                </a:rPr>
                <a:t>Many microservices per VM</a:t>
              </a:r>
            </a:p>
            <a:p>
              <a:pPr marL="742807" lvl="1" indent="-285695">
                <a:buFont typeface="Arial" panose="020B0604020202020204" pitchFamily="34" charset="0"/>
                <a:buChar char="•"/>
              </a:pPr>
              <a:r>
                <a:rPr lang="en-US" dirty="0">
                  <a:latin typeface="+mj-lt"/>
                </a:rPr>
                <a:t>Even Utilization (by default, customizable)</a:t>
              </a:r>
            </a:p>
            <a:p>
              <a:pPr marL="742807" lvl="1" indent="-285695">
                <a:buFont typeface="Arial" panose="020B0604020202020204" pitchFamily="34" charset="0"/>
                <a:buChar char="•"/>
              </a:pPr>
              <a:r>
                <a:rPr lang="en-US" dirty="0">
                  <a:latin typeface="+mj-lt"/>
                </a:rPr>
                <a:t>High density (customizable)</a:t>
              </a:r>
            </a:p>
            <a:p>
              <a:pPr marL="742807" lvl="1" indent="-285695">
                <a:buFont typeface="Arial" panose="020B0604020202020204" pitchFamily="34" charset="0"/>
                <a:buChar char="•"/>
              </a:pPr>
              <a:r>
                <a:rPr lang="en-US" dirty="0">
                  <a:latin typeface="+mj-lt"/>
                </a:rPr>
                <a:t>Fast deployment &amp; upgrade</a:t>
              </a:r>
            </a:p>
            <a:p>
              <a:pPr marL="742807" lvl="1" indent="-285695">
                <a:buFont typeface="Arial" panose="020B0604020202020204" pitchFamily="34" charset="0"/>
                <a:buChar char="•"/>
              </a:pPr>
              <a:r>
                <a:rPr lang="en-US" dirty="0">
                  <a:latin typeface="+mj-lt"/>
                </a:rPr>
                <a:t>Fast scaling of independent </a:t>
              </a:r>
              <a:r>
                <a:rPr lang="en-US" dirty="0" err="1">
                  <a:latin typeface="+mj-lt"/>
                </a:rPr>
                <a:t>microservices</a:t>
              </a:r>
              <a:endParaRPr lang="en-US" dirty="0">
                <a:latin typeface="+mj-lt"/>
              </a:endParaRPr>
            </a:p>
            <a:p>
              <a:pPr marL="742807" lvl="1" indent="-285695">
                <a:buFont typeface="Arial" panose="020B0604020202020204" pitchFamily="34" charset="0"/>
                <a:buChar char="•"/>
              </a:pPr>
              <a:r>
                <a:rPr lang="en-US" dirty="0">
                  <a:latin typeface="+mj-lt"/>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19188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55312"/>
          </a:xfrm>
        </p:spPr>
        <p:txBody>
          <a:bodyPr/>
          <a:lstStyle/>
          <a:p>
            <a:r>
              <a:rPr lang="en-US" dirty="0"/>
              <a:t>Docker Swarm and Docker Compose</a:t>
            </a:r>
          </a:p>
          <a:p>
            <a:r>
              <a:rPr lang="en-US" dirty="0"/>
              <a:t>Kubernetes</a:t>
            </a:r>
          </a:p>
          <a:p>
            <a:r>
              <a:rPr lang="en-US" dirty="0"/>
              <a:t>Mesosphere DCOS, with Apache </a:t>
            </a:r>
            <a:r>
              <a:rPr lang="en-US" dirty="0" err="1"/>
              <a:t>Mesos</a:t>
            </a:r>
            <a:r>
              <a:rPr lang="en-US" dirty="0"/>
              <a:t> and Marathon</a:t>
            </a:r>
          </a:p>
          <a:p>
            <a:r>
              <a:rPr lang="en-US" dirty="0" err="1"/>
              <a:t>OpenShift</a:t>
            </a:r>
            <a:endParaRPr lang="en-US" dirty="0"/>
          </a:p>
          <a:p>
            <a:r>
              <a:rPr lang="en-US" dirty="0"/>
              <a:t>Pivotal Cloud Foundry</a:t>
            </a:r>
          </a:p>
          <a:p>
            <a:r>
              <a:rPr lang="en-US" dirty="0"/>
              <a:t>Service Fabric</a:t>
            </a:r>
          </a:p>
          <a:p>
            <a:endParaRPr lang="en-US" dirty="0"/>
          </a:p>
        </p:txBody>
      </p:sp>
      <p:sp>
        <p:nvSpPr>
          <p:cNvPr id="4" name="Title 3"/>
          <p:cNvSpPr>
            <a:spLocks noGrp="1"/>
          </p:cNvSpPr>
          <p:nvPr>
            <p:ph type="title"/>
          </p:nvPr>
        </p:nvSpPr>
        <p:spPr/>
        <p:txBody>
          <a:bodyPr/>
          <a:lstStyle/>
          <a:p>
            <a:r>
              <a:rPr lang="en-US" dirty="0"/>
              <a:t>Options</a:t>
            </a:r>
          </a:p>
        </p:txBody>
      </p:sp>
      <p:pic>
        <p:nvPicPr>
          <p:cNvPr id="5124" name="Picture 4" descr="http://acom.azurecomcdn.net/80C57D/blogmedia/blogmedia/2014/07/Microsoft_Azure_Certified_RGB-e14069248393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858" y="5402262"/>
            <a:ext cx="1379538" cy="137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8117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507072"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42675"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688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60496"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84109"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8823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9454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31471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40472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2921064"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8957127"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5939095"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954155" y="3087441"/>
            <a:ext cx="10693255" cy="950223"/>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p:cNvGrpSpPr/>
          <p:nvPr/>
        </p:nvGrpSpPr>
        <p:grpSpPr>
          <a:xfrm>
            <a:off x="954155" y="1519398"/>
            <a:ext cx="10693255" cy="1510876"/>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 name="TextBox 136"/>
          <p:cNvSpPr txBox="1"/>
          <p:nvPr/>
        </p:nvSpPr>
        <p:spPr>
          <a:xfrm>
            <a:off x="2487625" y="6108406"/>
            <a:ext cx="2605682" cy="633327"/>
          </a:xfrm>
          <a:prstGeom prst="rect">
            <a:avLst/>
          </a:prstGeom>
          <a:noFill/>
        </p:spPr>
        <p:txBody>
          <a:bodyPr wrap="square" lIns="182647" tIns="146117" rIns="182647" bIns="146117" rtlCol="0">
            <a:spAutoFit/>
          </a:bodyPr>
          <a:lstStyle/>
          <a:p>
            <a:pPr marL="0" marR="0" lvl="0" indent="0" algn="l"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Public Cloud</a:t>
            </a:r>
          </a:p>
        </p:txBody>
      </p:sp>
      <p:sp>
        <p:nvSpPr>
          <p:cNvPr id="138" name="Freeform 137"/>
          <p:cNvSpPr>
            <a:spLocks/>
          </p:cNvSpPr>
          <p:nvPr/>
        </p:nvSpPr>
        <p:spPr bwMode="auto">
          <a:xfrm>
            <a:off x="2642675" y="5063750"/>
            <a:ext cx="1790827" cy="99128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39" name="TextBox 138"/>
          <p:cNvSpPr txBox="1"/>
          <p:nvPr/>
        </p:nvSpPr>
        <p:spPr>
          <a:xfrm>
            <a:off x="8446399" y="6100057"/>
            <a:ext cx="2898112" cy="633327"/>
          </a:xfrm>
          <a:prstGeom prst="rect">
            <a:avLst/>
          </a:prstGeom>
          <a:noFill/>
        </p:spPr>
        <p:txBody>
          <a:bodyPr wrap="square" lIns="182647" tIns="146117" rIns="182647" bIns="146117" rtlCol="0">
            <a:spAutoFit/>
          </a:bodyPr>
          <a:lstStyle/>
          <a:p>
            <a:pPr marL="0" marR="0" lvl="0" indent="0" algn="l"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Other Clouds</a:t>
            </a:r>
          </a:p>
        </p:txBody>
      </p:sp>
      <p:sp>
        <p:nvSpPr>
          <p:cNvPr id="140" name="Freeform 139"/>
          <p:cNvSpPr>
            <a:spLocks/>
          </p:cNvSpPr>
          <p:nvPr/>
        </p:nvSpPr>
        <p:spPr bwMode="auto">
          <a:xfrm>
            <a:off x="8636591" y="5042859"/>
            <a:ext cx="1790827" cy="99128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1" name="TextBox 140"/>
          <p:cNvSpPr txBox="1"/>
          <p:nvPr/>
        </p:nvSpPr>
        <p:spPr>
          <a:xfrm>
            <a:off x="5296734" y="6100058"/>
            <a:ext cx="2561552" cy="1036060"/>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On Premises</a:t>
            </a:r>
          </a:p>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Private cloud</a:t>
            </a:r>
          </a:p>
        </p:txBody>
      </p:sp>
      <p:grpSp>
        <p:nvGrpSpPr>
          <p:cNvPr id="142" name="Group 8"/>
          <p:cNvGrpSpPr>
            <a:grpSpLocks noChangeAspect="1"/>
          </p:cNvGrpSpPr>
          <p:nvPr/>
        </p:nvGrpSpPr>
        <p:grpSpPr bwMode="auto">
          <a:xfrm>
            <a:off x="5610182" y="4649005"/>
            <a:ext cx="1807107" cy="1805987"/>
            <a:chOff x="4385" y="3099"/>
            <a:chExt cx="1613" cy="1612"/>
          </a:xfrm>
        </p:grpSpPr>
        <p:sp>
          <p:nvSpPr>
            <p:cNvPr id="14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4"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5"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6"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7" name="Rectangle 146"/>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8"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9"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0"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1"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2"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3"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4"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5"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6"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grpSp>
      <p:sp>
        <p:nvSpPr>
          <p:cNvPr id="157" name="TextBox 156"/>
          <p:cNvSpPr txBox="1"/>
          <p:nvPr/>
        </p:nvSpPr>
        <p:spPr>
          <a:xfrm>
            <a:off x="1269620" y="3157154"/>
            <a:ext cx="1477287"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err="1">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LifecycleMgmt</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58" name="TextBox 157"/>
          <p:cNvSpPr txBox="1"/>
          <p:nvPr/>
        </p:nvSpPr>
        <p:spPr>
          <a:xfrm>
            <a:off x="2768547" y="3178682"/>
            <a:ext cx="1954352"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Independent Scaling</a:t>
            </a:r>
          </a:p>
        </p:txBody>
      </p:sp>
      <p:sp>
        <p:nvSpPr>
          <p:cNvPr id="159" name="TextBox 158"/>
          <p:cNvSpPr txBox="1"/>
          <p:nvPr/>
        </p:nvSpPr>
        <p:spPr>
          <a:xfrm>
            <a:off x="4827216" y="3162887"/>
            <a:ext cx="1954352"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Independent Updates</a:t>
            </a:r>
          </a:p>
        </p:txBody>
      </p:sp>
      <p:sp>
        <p:nvSpPr>
          <p:cNvPr id="160" name="TextBox 159"/>
          <p:cNvSpPr txBox="1"/>
          <p:nvPr/>
        </p:nvSpPr>
        <p:spPr>
          <a:xfrm>
            <a:off x="6925203" y="3162446"/>
            <a:ext cx="1656149" cy="859601"/>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Always On</a:t>
            </a:r>
            <a:b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b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Availability</a:t>
            </a:r>
          </a:p>
        </p:txBody>
      </p:sp>
      <p:sp>
        <p:nvSpPr>
          <p:cNvPr id="161" name="TextBox 160"/>
          <p:cNvSpPr txBox="1"/>
          <p:nvPr/>
        </p:nvSpPr>
        <p:spPr>
          <a:xfrm>
            <a:off x="8636591" y="3212384"/>
            <a:ext cx="1656149" cy="849086"/>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Resource</a:t>
            </a:r>
            <a:b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b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Efficient</a:t>
            </a:r>
          </a:p>
        </p:txBody>
      </p:sp>
      <p:sp>
        <p:nvSpPr>
          <p:cNvPr id="162" name="TextBox 161"/>
          <p:cNvSpPr txBox="1"/>
          <p:nvPr/>
        </p:nvSpPr>
        <p:spPr>
          <a:xfrm>
            <a:off x="10134896" y="3161662"/>
            <a:ext cx="1656149" cy="926030"/>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Stateless/</a:t>
            </a:r>
          </a:p>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err="1">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Stateful</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63" name="Title 2"/>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dirty="0">
                <a:solidFill>
                  <a:schemeClr val="tx1"/>
                </a:solidFill>
                <a:latin typeface="Segoe UI Light"/>
              </a:rPr>
              <a:t>Service Fabric</a:t>
            </a:r>
            <a:endParaRPr kumimoji="0" lang="en-US" sz="4800" b="0" i="0" u="none" strike="noStrike" kern="1200" cap="none" spc="-102" normalizeH="0" baseline="0" noProof="0" dirty="0">
              <a:ln w="3175">
                <a:noFill/>
              </a:ln>
              <a:solidFill>
                <a:schemeClr val="tx1"/>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245998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259628"/>
          </a:xfrm>
        </p:spPr>
        <p:txBody>
          <a:bodyPr/>
          <a:lstStyle/>
          <a:p>
            <a:r>
              <a:rPr lang="en-US" dirty="0"/>
              <a:t>Physical &amp; Virtual Machines</a:t>
            </a:r>
          </a:p>
          <a:p>
            <a:pPr lvl="1"/>
            <a:r>
              <a:rPr lang="en-US" dirty="0"/>
              <a:t>Public Preview for Windows</a:t>
            </a:r>
          </a:p>
          <a:p>
            <a:pPr lvl="1"/>
            <a:r>
              <a:rPr lang="en-US" dirty="0"/>
              <a:t>Private Preview for Linux</a:t>
            </a:r>
          </a:p>
          <a:p>
            <a:r>
              <a:rPr lang="en-US" dirty="0"/>
              <a:t>Containers (coming soon)</a:t>
            </a:r>
          </a:p>
          <a:p>
            <a:r>
              <a:rPr lang="en-US" dirty="0"/>
              <a:t>Managed Service on Azure (in GA)</a:t>
            </a:r>
          </a:p>
          <a:p>
            <a:r>
              <a:rPr lang="en-US" dirty="0"/>
              <a:t>In your datacenter, private cloud or public cloud</a:t>
            </a:r>
          </a:p>
          <a:p>
            <a:endParaRPr lang="en-US" dirty="0"/>
          </a:p>
        </p:txBody>
      </p:sp>
      <p:sp>
        <p:nvSpPr>
          <p:cNvPr id="3" name="Title 2"/>
          <p:cNvSpPr>
            <a:spLocks noGrp="1"/>
          </p:cNvSpPr>
          <p:nvPr>
            <p:ph type="title"/>
          </p:nvPr>
        </p:nvSpPr>
        <p:spPr/>
        <p:txBody>
          <a:bodyPr/>
          <a:lstStyle/>
          <a:p>
            <a:r>
              <a:rPr lang="en-US" dirty="0"/>
              <a:t>Deploy Service Fabric </a:t>
            </a:r>
            <a:r>
              <a:rPr lang="en-US" dirty="0" err="1"/>
              <a:t>Microservices</a:t>
            </a:r>
            <a:r>
              <a:rPr lang="en-US" dirty="0"/>
              <a:t> to:</a:t>
            </a:r>
          </a:p>
        </p:txBody>
      </p:sp>
    </p:spTree>
    <p:extLst>
      <p:ext uri="{BB962C8B-B14F-4D97-AF65-F5344CB8AC3E}">
        <p14:creationId xmlns:p14="http://schemas.microsoft.com/office/powerpoint/2010/main" val="23578676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Founder of UserGroup.tv</a:t>
            </a:r>
          </a:p>
          <a:p>
            <a:r>
              <a:rPr lang="en-US" dirty="0"/>
              <a:t>Technical Evangelist at Microsoft</a:t>
            </a:r>
          </a:p>
          <a:p>
            <a:pPr marL="0" indent="0">
              <a:buNone/>
            </a:pPr>
            <a:endParaRPr lang="en-US" dirty="0"/>
          </a:p>
          <a:p>
            <a:endParaRPr lang="en-US" dirty="0">
              <a:solidFill>
                <a:srgbClr val="FF0000"/>
              </a:solidFill>
            </a:endParaRPr>
          </a:p>
        </p:txBody>
      </p:sp>
      <p:sp>
        <p:nvSpPr>
          <p:cNvPr id="4" name="Title 3"/>
          <p:cNvSpPr>
            <a:spLocks noGrp="1"/>
          </p:cNvSpPr>
          <p:nvPr>
            <p:ph type="title"/>
          </p:nvPr>
        </p:nvSpPr>
        <p:spPr/>
        <p:txBody>
          <a:bodyPr/>
          <a:lstStyle/>
          <a:p>
            <a:r>
              <a:rPr lang="en-US" dirty="0"/>
              <a:t>About Me</a:t>
            </a:r>
          </a:p>
        </p:txBody>
      </p:sp>
      <p:pic>
        <p:nvPicPr>
          <p:cNvPr id="7" name="Picture 6" descr="http://www.dallasgivecamp.org/Themes/DallasGiveCamp/Content/Images/GiveCampDalla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113" y="4099364"/>
            <a:ext cx="2830313" cy="1049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HAWN\Desktop\dr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46" y="4341468"/>
            <a:ext cx="3557592" cy="1165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Shawn\Pictures\mvplogo.gif"/>
          <p:cNvPicPr>
            <a:picLocks noChangeAspect="1" noChangeArrowheads="1"/>
          </p:cNvPicPr>
          <p:nvPr/>
        </p:nvPicPr>
        <p:blipFill>
          <a:blip r:embed="rId4" cstate="print"/>
          <a:srcRect/>
          <a:stretch>
            <a:fillRect/>
          </a:stretch>
        </p:blipFill>
        <p:spPr bwMode="auto">
          <a:xfrm>
            <a:off x="240218" y="4401787"/>
            <a:ext cx="1497165" cy="2343390"/>
          </a:xfrm>
          <a:prstGeom prst="rect">
            <a:avLst/>
          </a:prstGeom>
          <a:noFill/>
          <a:ln w="9525">
            <a:noFill/>
            <a:miter lim="800000"/>
            <a:headEnd/>
            <a:tailEnd/>
          </a:ln>
        </p:spPr>
      </p:pic>
      <p:pic>
        <p:nvPicPr>
          <p:cNvPr id="10" name="Picture 9" descr="C:\Users\Shawn\Pictures\FloridaTech_seal.gif"/>
          <p:cNvPicPr>
            <a:picLocks noChangeAspect="1" noChangeArrowheads="1"/>
          </p:cNvPicPr>
          <p:nvPr/>
        </p:nvPicPr>
        <p:blipFill>
          <a:blip r:embed="rId5" cstate="print"/>
          <a:srcRect/>
          <a:stretch>
            <a:fillRect/>
          </a:stretch>
        </p:blipFill>
        <p:spPr bwMode="auto">
          <a:xfrm>
            <a:off x="2164113" y="5433829"/>
            <a:ext cx="1533153" cy="1188194"/>
          </a:xfrm>
          <a:prstGeom prst="rect">
            <a:avLst/>
          </a:prstGeom>
          <a:noFill/>
          <a:ln w="9525">
            <a:noFill/>
            <a:miter lim="800000"/>
            <a:headEnd/>
            <a:tailEnd/>
          </a:ln>
        </p:spPr>
      </p:pic>
      <p:pic>
        <p:nvPicPr>
          <p:cNvPr id="11" name="Picture 10" descr="C:\Users\SHAWN\Desktop\theme-sprit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397" y="4659948"/>
            <a:ext cx="2370948" cy="693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SHAWN\Desktop\lockheed-mart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3997" y="5720993"/>
            <a:ext cx="4747273" cy="94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SHAWN\Desktop\UserGroup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902" y="5638419"/>
            <a:ext cx="2951350" cy="110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703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Battle-hardened for over 5 years</a:t>
            </a:r>
          </a:p>
        </p:txBody>
      </p:sp>
      <p:pic>
        <p:nvPicPr>
          <p:cNvPr id="11" name="Picture 10"/>
          <p:cNvPicPr>
            <a:picLocks noChangeAspect="1"/>
          </p:cNvPicPr>
          <p:nvPr/>
        </p:nvPicPr>
        <p:blipFill>
          <a:blip r:embed="rId3"/>
          <a:stretch>
            <a:fillRect/>
          </a:stretch>
        </p:blipFill>
        <p:spPr>
          <a:xfrm>
            <a:off x="8199437" y="5326062"/>
            <a:ext cx="4199221" cy="1571029"/>
          </a:xfrm>
          <a:prstGeom prst="rect">
            <a:avLst/>
          </a:prstGeom>
        </p:spPr>
      </p:pic>
      <p:sp>
        <p:nvSpPr>
          <p:cNvPr id="2" name="Hexagon 1"/>
          <p:cNvSpPr/>
          <p:nvPr/>
        </p:nvSpPr>
        <p:spPr bwMode="auto">
          <a:xfrm>
            <a:off x="191191" y="1439862"/>
            <a:ext cx="3379957" cy="2817813"/>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24" name="Hexagon 23"/>
          <p:cNvSpPr/>
          <p:nvPr/>
        </p:nvSpPr>
        <p:spPr bwMode="auto">
          <a:xfrm>
            <a:off x="394059" y="4716462"/>
            <a:ext cx="1942240" cy="1726772"/>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25" name="Hexagon 24"/>
          <p:cNvSpPr/>
          <p:nvPr/>
        </p:nvSpPr>
        <p:spPr bwMode="auto">
          <a:xfrm>
            <a:off x="6523037" y="1163294"/>
            <a:ext cx="2362200" cy="2008982"/>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Intune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26" name="Hexagon 25"/>
          <p:cNvSpPr/>
          <p:nvPr/>
        </p:nvSpPr>
        <p:spPr bwMode="auto">
          <a:xfrm>
            <a:off x="2538714" y="3954462"/>
            <a:ext cx="3002089" cy="259000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27" name="Hexagon 26"/>
          <p:cNvSpPr/>
          <p:nvPr/>
        </p:nvSpPr>
        <p:spPr bwMode="auto">
          <a:xfrm>
            <a:off x="5715250" y="3521264"/>
            <a:ext cx="3014466" cy="2545617"/>
          </a:xfrm>
          <a:prstGeom prst="hexagon">
            <a:avLst/>
          </a:prstGeom>
          <a:solidFill>
            <a:srgbClr val="04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Bing Cortana</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500m </a:t>
            </a:r>
            <a:r>
              <a:rPr lang="en-US" sz="2400" dirty="0" err="1">
                <a:gradFill>
                  <a:gsLst>
                    <a:gs pos="0">
                      <a:srgbClr val="FFFFFF"/>
                    </a:gs>
                    <a:gs pos="100000">
                      <a:srgbClr val="FFFFFF"/>
                    </a:gs>
                  </a:gsLst>
                  <a:lin ang="5400000" scaled="0"/>
                </a:gradFill>
                <a:ea typeface="Segoe UI" pitchFamily="34" charset="0"/>
                <a:cs typeface="Segoe UI" pitchFamily="34" charset="0"/>
              </a:rPr>
              <a:t>evals</a:t>
            </a:r>
            <a:r>
              <a:rPr lang="en-US" sz="2400" dirty="0">
                <a:gradFill>
                  <a:gsLst>
                    <a:gs pos="0">
                      <a:srgbClr val="FFFFFF"/>
                    </a:gs>
                    <a:gs pos="100000">
                      <a:srgbClr val="FFFFFF"/>
                    </a:gs>
                  </a:gsLst>
                  <a:lin ang="5400000" scaled="0"/>
                </a:gradFill>
                <a:ea typeface="Segoe UI" pitchFamily="34" charset="0"/>
                <a:cs typeface="Segoe UI" pitchFamily="34" charset="0"/>
              </a:rPr>
              <a:t>/sec</a:t>
            </a:r>
          </a:p>
        </p:txBody>
      </p:sp>
      <p:sp>
        <p:nvSpPr>
          <p:cNvPr id="28" name="Hexagon 27"/>
          <p:cNvSpPr/>
          <p:nvPr/>
        </p:nvSpPr>
        <p:spPr bwMode="auto">
          <a:xfrm>
            <a:off x="3554552" y="1212849"/>
            <a:ext cx="2856365" cy="2436813"/>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29" name="Hexagon 28"/>
          <p:cNvSpPr/>
          <p:nvPr/>
        </p:nvSpPr>
        <p:spPr bwMode="auto">
          <a:xfrm>
            <a:off x="8981924" y="402675"/>
            <a:ext cx="2886784" cy="2446093"/>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2" name="Hexagon 11"/>
          <p:cNvSpPr/>
          <p:nvPr/>
        </p:nvSpPr>
        <p:spPr bwMode="auto">
          <a:xfrm>
            <a:off x="8904164" y="3172276"/>
            <a:ext cx="2564298" cy="2229986"/>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Event Hubs</a:t>
            </a:r>
          </a:p>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20bn events/day</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0163377"/>
      </p:ext>
    </p:extLst>
  </p:cSld>
  <p:clrMapOvr>
    <a:masterClrMapping/>
  </p:clrMapOvr>
  <p:transition advTm="95495">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484013" y="1276587"/>
            <a:ext cx="8724102" cy="5522728"/>
          </a:xfrm>
          <a:prstGeom prst="rect">
            <a:avLst/>
          </a:prstGeom>
          <a:no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Datacenter (Azure, On Premises, Other Clouds )</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25" name="Rectangle 24"/>
          <p:cNvSpPr/>
          <p:nvPr/>
        </p:nvSpPr>
        <p:spPr bwMode="auto">
          <a:xfrm>
            <a:off x="3691229" y="4481516"/>
            <a:ext cx="1068728" cy="67044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Load Balancer</a:t>
            </a:r>
          </a:p>
        </p:txBody>
      </p:sp>
      <p:sp>
        <p:nvSpPr>
          <p:cNvPr id="20" name="Rectangle 19"/>
          <p:cNvSpPr/>
          <p:nvPr/>
        </p:nvSpPr>
        <p:spPr bwMode="auto">
          <a:xfrm>
            <a:off x="5616371" y="3647031"/>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#1</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5788874" y="4075114"/>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28" name="Rectangle 27"/>
          <p:cNvSpPr/>
          <p:nvPr/>
        </p:nvSpPr>
        <p:spPr>
          <a:xfrm>
            <a:off x="5782025" y="453526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42" name="Rectangle 41"/>
          <p:cNvSpPr/>
          <p:nvPr/>
        </p:nvSpPr>
        <p:spPr bwMode="auto">
          <a:xfrm>
            <a:off x="6982675" y="1900619"/>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#2</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7155177" y="2328702"/>
            <a:ext cx="1803014"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46" name="Rectangle 45"/>
          <p:cNvSpPr/>
          <p:nvPr/>
        </p:nvSpPr>
        <p:spPr>
          <a:xfrm>
            <a:off x="7148328" y="2788853"/>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50" name="Rectangle 49"/>
          <p:cNvSpPr/>
          <p:nvPr/>
        </p:nvSpPr>
        <p:spPr bwMode="auto">
          <a:xfrm>
            <a:off x="9646495" y="268736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#3</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2" name="Rectangle 51"/>
          <p:cNvSpPr/>
          <p:nvPr/>
        </p:nvSpPr>
        <p:spPr>
          <a:xfrm>
            <a:off x="9835384" y="3126251"/>
            <a:ext cx="1789211"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53" name="Rectangle 52"/>
          <p:cNvSpPr/>
          <p:nvPr/>
        </p:nvSpPr>
        <p:spPr>
          <a:xfrm>
            <a:off x="9812149" y="357559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57" name="Rectangle 56"/>
          <p:cNvSpPr/>
          <p:nvPr/>
        </p:nvSpPr>
        <p:spPr bwMode="auto">
          <a:xfrm>
            <a:off x="9662882" y="428699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#4</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8" name="Rectangle 57"/>
          <p:cNvSpPr/>
          <p:nvPr/>
        </p:nvSpPr>
        <p:spPr>
          <a:xfrm>
            <a:off x="9835385" y="4711539"/>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60" name="Rectangle 59"/>
          <p:cNvSpPr/>
          <p:nvPr/>
        </p:nvSpPr>
        <p:spPr>
          <a:xfrm>
            <a:off x="9828536" y="517522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64" name="Rectangle 63"/>
          <p:cNvSpPr/>
          <p:nvPr/>
        </p:nvSpPr>
        <p:spPr bwMode="auto">
          <a:xfrm>
            <a:off x="6980092" y="5325715"/>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#5</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7152595" y="5753798"/>
            <a:ext cx="1805596"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67" name="Rectangle 66"/>
          <p:cNvSpPr/>
          <p:nvPr/>
        </p:nvSpPr>
        <p:spPr>
          <a:xfrm>
            <a:off x="7145746" y="6213949"/>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34" name="Title 33"/>
          <p:cNvSpPr>
            <a:spLocks noGrp="1"/>
          </p:cNvSpPr>
          <p:nvPr>
            <p:ph type="title"/>
          </p:nvPr>
        </p:nvSpPr>
        <p:spPr/>
        <p:txBody>
          <a:bodyPr/>
          <a:lstStyle/>
          <a:p>
            <a:r>
              <a:rPr lang="en-US" dirty="0"/>
              <a:t>Service Fabric Cluster</a:t>
            </a:r>
            <a:br>
              <a:rPr lang="en-US" dirty="0"/>
            </a:br>
            <a:endParaRPr lang="en-US" dirty="0"/>
          </a:p>
        </p:txBody>
      </p:sp>
      <p:cxnSp>
        <p:nvCxnSpPr>
          <p:cNvPr id="97" name="Elbow Connector 96"/>
          <p:cNvCxnSpPr>
            <a:stCxn id="44" idx="3"/>
            <a:endCxn id="52" idx="1"/>
          </p:cNvCxnSpPr>
          <p:nvPr/>
        </p:nvCxnSpPr>
        <p:spPr>
          <a:xfrm>
            <a:off x="8958191" y="2504976"/>
            <a:ext cx="877193" cy="797549"/>
          </a:xfrm>
          <a:prstGeom prst="bentConnector3">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52" idx="3"/>
            <a:endCxn id="58" idx="3"/>
          </p:cNvCxnSpPr>
          <p:nvPr/>
        </p:nvCxnSpPr>
        <p:spPr>
          <a:xfrm>
            <a:off x="11624595" y="3302525"/>
            <a:ext cx="16388" cy="1585288"/>
          </a:xfrm>
          <a:prstGeom prst="bentConnector3">
            <a:avLst>
              <a:gd name="adj1" fmla="val 2139208"/>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5" idx="3"/>
            <a:endCxn id="58" idx="1"/>
          </p:cNvCxnSpPr>
          <p:nvPr/>
        </p:nvCxnSpPr>
        <p:spPr>
          <a:xfrm flipV="1">
            <a:off x="8958191" y="4887813"/>
            <a:ext cx="877194" cy="1042259"/>
          </a:xfrm>
          <a:prstGeom prst="bentConnector3">
            <a:avLst>
              <a:gd name="adj1" fmla="val 50000"/>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26" idx="3"/>
            <a:endCxn id="65" idx="1"/>
          </p:cNvCxnSpPr>
          <p:nvPr/>
        </p:nvCxnSpPr>
        <p:spPr>
          <a:xfrm flipH="1">
            <a:off x="7152595" y="4251388"/>
            <a:ext cx="441877" cy="1678684"/>
          </a:xfrm>
          <a:prstGeom prst="bentConnector5">
            <a:avLst>
              <a:gd name="adj1" fmla="val -86265"/>
              <a:gd name="adj2" fmla="val 52778"/>
              <a:gd name="adj3" fmla="val 179146"/>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26" idx="3"/>
            <a:endCxn id="44" idx="1"/>
          </p:cNvCxnSpPr>
          <p:nvPr/>
        </p:nvCxnSpPr>
        <p:spPr>
          <a:xfrm flipH="1" flipV="1">
            <a:off x="7155177" y="2504976"/>
            <a:ext cx="439295" cy="1746412"/>
          </a:xfrm>
          <a:prstGeom prst="bentConnector5">
            <a:avLst>
              <a:gd name="adj1" fmla="val -86772"/>
              <a:gd name="adj2" fmla="val 50000"/>
              <a:gd name="adj3" fmla="val 199071"/>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26" idx="1"/>
          </p:cNvCxnSpPr>
          <p:nvPr/>
        </p:nvCxnSpPr>
        <p:spPr>
          <a:xfrm flipV="1">
            <a:off x="4759958" y="4251388"/>
            <a:ext cx="1028916" cy="56535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9" y="3911932"/>
            <a:ext cx="1809612" cy="180961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p:cNvCxnSpPr>
            <a:stCxn id="127" idx="3"/>
            <a:endCxn id="25" idx="1"/>
          </p:cNvCxnSpPr>
          <p:nvPr/>
        </p:nvCxnSpPr>
        <p:spPr>
          <a:xfrm>
            <a:off x="1998371" y="4816738"/>
            <a:ext cx="1692858"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394476" y="2856173"/>
            <a:ext cx="2946791" cy="1031704"/>
          </a:xfrm>
          <a:prstGeom prst="rect">
            <a:avLst/>
          </a:prstGeom>
          <a:solidFill>
            <a:schemeClr val="tx1"/>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Management to deploy your code, etc.</a:t>
            </a:r>
            <a:b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r>
              <a:rPr kumimoji="0" lang="en-US" sz="1734"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(Port: 19080)</a:t>
            </a:r>
          </a:p>
        </p:txBody>
      </p:sp>
      <p:sp>
        <p:nvSpPr>
          <p:cNvPr id="134" name="Rectangle 133"/>
          <p:cNvSpPr/>
          <p:nvPr/>
        </p:nvSpPr>
        <p:spPr>
          <a:xfrm>
            <a:off x="391893" y="5623501"/>
            <a:ext cx="2823263" cy="866529"/>
          </a:xfrm>
          <a:prstGeom prst="rect">
            <a:avLst/>
          </a:prstGeom>
          <a:solidFill>
            <a:schemeClr val="tx1"/>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App Web Request</a:t>
            </a:r>
            <a:b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34"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(Port: 80/443/?)</a:t>
            </a:r>
          </a:p>
        </p:txBody>
      </p:sp>
      <p:cxnSp>
        <p:nvCxnSpPr>
          <p:cNvPr id="135" name="Straight Arrow Connector 134"/>
          <p:cNvCxnSpPr>
            <a:stCxn id="25" idx="3"/>
            <a:endCxn id="67" idx="1"/>
          </p:cNvCxnSpPr>
          <p:nvPr/>
        </p:nvCxnSpPr>
        <p:spPr>
          <a:xfrm>
            <a:off x="4759957" y="4816738"/>
            <a:ext cx="2385789" cy="157348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40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dissolve">
                                      <p:cBhvr>
                                        <p:cTn id="49" dur="500"/>
                                        <p:tgtEl>
                                          <p:spTgt spid="116"/>
                                        </p:tgtEl>
                                      </p:cBhvr>
                                    </p:animEffec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dissolve">
                                      <p:cBhvr>
                                        <p:cTn id="53" dur="500"/>
                                        <p:tgtEl>
                                          <p:spTgt spid="97"/>
                                        </p:tgtEl>
                                      </p:cBhvr>
                                    </p:animEffect>
                                  </p:childTnLst>
                                </p:cTn>
                              </p:par>
                            </p:childTnLst>
                          </p:cTn>
                        </p:par>
                        <p:par>
                          <p:cTn id="54" fill="hold">
                            <p:stCondLst>
                              <p:cond delay="1000"/>
                            </p:stCondLst>
                            <p:childTnLst>
                              <p:par>
                                <p:cTn id="55" presetID="9" presetClass="entr" presetSubtype="0" fill="hold" nodeType="after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dissolve">
                                      <p:cBhvr>
                                        <p:cTn id="57" dur="500"/>
                                        <p:tgtEl>
                                          <p:spTgt spid="106"/>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dissolve">
                                      <p:cBhvr>
                                        <p:cTn id="61" dur="500"/>
                                        <p:tgtEl>
                                          <p:spTgt spid="109"/>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dissolve">
                                      <p:cBhvr>
                                        <p:cTn id="65" dur="500"/>
                                        <p:tgtEl>
                                          <p:spTgt spid="1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dissolve">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left)">
                                      <p:cBhvr>
                                        <p:cTn id="85" dur="500"/>
                                        <p:tgtEl>
                                          <p:spTgt spid="128"/>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childTnLst>
                          </p:cTn>
                        </p:par>
                        <p:par>
                          <p:cTn id="102" fill="hold">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131"/>
                                        </p:tgtEl>
                                      </p:cBhvr>
                                    </p:animEffect>
                                    <p:set>
                                      <p:cBhvr>
                                        <p:cTn id="114" dur="1" fill="hold">
                                          <p:stCondLst>
                                            <p:cond delay="499"/>
                                          </p:stCondLst>
                                        </p:cTn>
                                        <p:tgtEl>
                                          <p:spTgt spid="1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28"/>
                                        </p:tgtEl>
                                      </p:cBhvr>
                                    </p:animEffect>
                                    <p:set>
                                      <p:cBhvr>
                                        <p:cTn id="117" dur="1" fill="hold">
                                          <p:stCondLst>
                                            <p:cond delay="499"/>
                                          </p:stCondLst>
                                        </p:cTn>
                                        <p:tgtEl>
                                          <p:spTgt spid="12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par>
                          <p:cTn id="121" fill="hold">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134"/>
                                        </p:tgtEl>
                                        <p:attrNameLst>
                                          <p:attrName>style.visibility</p:attrName>
                                        </p:attrNameLst>
                                      </p:cBhvr>
                                      <p:to>
                                        <p:strVal val="visible"/>
                                      </p:to>
                                    </p:set>
                                    <p:animEffect transition="in" filter="dissolve">
                                      <p:cBhvr>
                                        <p:cTn id="124" dur="500"/>
                                        <p:tgtEl>
                                          <p:spTgt spid="13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wipe(down)">
                                      <p:cBhvr>
                                        <p:cTn id="129" dur="500"/>
                                        <p:tgtEl>
                                          <p:spTgt spid="128"/>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135"/>
                                        </p:tgtEl>
                                        <p:attrNameLst>
                                          <p:attrName>style.visibility</p:attrName>
                                        </p:attrNameLst>
                                      </p:cBhvr>
                                      <p:to>
                                        <p:strVal val="visible"/>
                                      </p:to>
                                    </p:set>
                                    <p:animEffect transition="in" filter="wipe(left)">
                                      <p:cBhvr>
                                        <p:cTn id="13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P spid="26" grpId="0" animBg="1"/>
      <p:bldP spid="28" grpId="0" animBg="1"/>
      <p:bldP spid="42" grpId="0" animBg="1"/>
      <p:bldP spid="44" grpId="0" animBg="1"/>
      <p:bldP spid="46" grpId="0" animBg="1"/>
      <p:bldP spid="50" grpId="0" animBg="1"/>
      <p:bldP spid="52" grpId="0" animBg="1"/>
      <p:bldP spid="53" grpId="0" animBg="1"/>
      <p:bldP spid="57" grpId="0" animBg="1"/>
      <p:bldP spid="58" grpId="0" animBg="1"/>
      <p:bldP spid="60" grpId="0" animBg="1"/>
      <p:bldP spid="64" grpId="0" animBg="1"/>
      <p:bldP spid="65" grpId="0" animBg="1"/>
      <p:bldP spid="67" grpId="0" animBg="1"/>
      <p:bldP spid="131" grpId="0" animBg="1"/>
      <p:bldP spid="131" grpId="1" animBg="1"/>
      <p:bldP spid="1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sp>
        <p:nvSpPr>
          <p:cNvPr id="49" name="Title 2"/>
          <p:cNvSpPr>
            <a:spLocks noGrp="1"/>
          </p:cNvSpPr>
          <p:nvPr>
            <p:ph type="title"/>
          </p:nvPr>
        </p:nvSpPr>
        <p:spPr>
          <a:xfrm>
            <a:off x="172544" y="308825"/>
            <a:ext cx="11889564" cy="917575"/>
          </a:xfrm>
        </p:spPr>
        <p:txBody>
          <a:bodyPr/>
          <a:lstStyle/>
          <a:p>
            <a:r>
              <a:rPr lang="en-US" dirty="0"/>
              <a:t>Cluster: System view</a:t>
            </a:r>
          </a:p>
        </p:txBody>
      </p:sp>
      <p:grpSp>
        <p:nvGrpSpPr>
          <p:cNvPr id="3" name="Group 2"/>
          <p:cNvGrpSpPr/>
          <p:nvPr/>
        </p:nvGrpSpPr>
        <p:grpSpPr>
          <a:xfrm>
            <a:off x="85301" y="1684178"/>
            <a:ext cx="3808218" cy="4848181"/>
            <a:chOff x="33194" y="877171"/>
            <a:chExt cx="3808218" cy="4848181"/>
          </a:xfrm>
        </p:grpSpPr>
        <p:sp>
          <p:nvSpPr>
            <p:cNvPr id="50" name="Content Placeholder 6"/>
            <p:cNvSpPr txBox="1">
              <a:spLocks/>
            </p:cNvSpPr>
            <p:nvPr/>
          </p:nvSpPr>
          <p:spPr>
            <a:xfrm>
              <a:off x="33194" y="877171"/>
              <a:ext cx="3808218" cy="118786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solidFill>
                    <a:srgbClr val="FFFFFF"/>
                  </a:solidFill>
                  <a:latin typeface="Segoe UI"/>
                </a:rPr>
                <a:t>System Services</a:t>
              </a:r>
            </a:p>
            <a:p>
              <a:pPr marL="0" indent="0">
                <a:buFont typeface="Arial" pitchFamily="34" charset="0"/>
                <a:buNone/>
              </a:pPr>
              <a:r>
                <a:rPr lang="en-US" sz="2400" dirty="0">
                  <a:solidFill>
                    <a:srgbClr val="FFFFFF"/>
                  </a:solidFill>
                  <a:latin typeface="Segoe UI"/>
                </a:rPr>
                <a:t> </a:t>
              </a:r>
            </a:p>
            <a:p>
              <a:pPr marL="0" indent="0">
                <a:buFont typeface="Arial" pitchFamily="34" charset="0"/>
                <a:buNone/>
              </a:pPr>
              <a:r>
                <a:rPr lang="en-US" sz="2400" dirty="0">
                  <a:solidFill>
                    <a:srgbClr val="FFFFFF"/>
                  </a:solidFill>
                  <a:latin typeface="Segoe UI"/>
                </a:rPr>
                <a:t>          Failover </a:t>
              </a:r>
            </a:p>
            <a:p>
              <a:pPr marL="0" indent="0">
                <a:buFont typeface="Arial" pitchFamily="34" charset="0"/>
                <a:buNone/>
              </a:pPr>
              <a:r>
                <a:rPr lang="en-US" sz="2400" dirty="0">
                  <a:solidFill>
                    <a:srgbClr val="FFFFFF"/>
                  </a:solidFill>
                  <a:latin typeface="Segoe UI"/>
                </a:rPr>
                <a:t>          manager</a:t>
              </a:r>
            </a:p>
            <a:p>
              <a:pPr marL="0" indent="0">
                <a:buFont typeface="Arial" pitchFamily="34" charset="0"/>
                <a:buNone/>
              </a:pPr>
              <a:endParaRPr lang="en-US" sz="2400" dirty="0">
                <a:solidFill>
                  <a:srgbClr val="FFFFFF"/>
                </a:solidFill>
                <a:latin typeface="Segoe UI"/>
              </a:endParaRPr>
            </a:p>
            <a:p>
              <a:pPr marL="0" indent="0">
                <a:buFont typeface="Arial" pitchFamily="34" charset="0"/>
                <a:buNone/>
              </a:pPr>
              <a:r>
                <a:rPr lang="en-US" sz="2400" dirty="0">
                  <a:solidFill>
                    <a:srgbClr val="FFFFFF"/>
                  </a:solidFill>
                  <a:latin typeface="Segoe UI"/>
                </a:rPr>
                <a:t>           Cluster </a:t>
              </a:r>
            </a:p>
            <a:p>
              <a:pPr marL="0" indent="0">
                <a:buFont typeface="Arial" pitchFamily="34" charset="0"/>
                <a:buNone/>
              </a:pPr>
              <a:r>
                <a:rPr lang="en-US" sz="2400" dirty="0">
                  <a:solidFill>
                    <a:srgbClr val="FFFFFF"/>
                  </a:solidFill>
                  <a:latin typeface="Segoe UI"/>
                </a:rPr>
                <a:t>           manager</a:t>
              </a:r>
            </a:p>
            <a:p>
              <a:pPr marL="0" indent="0">
                <a:buFont typeface="Arial" pitchFamily="34" charset="0"/>
                <a:buNone/>
              </a:pPr>
              <a:endParaRPr lang="en-US" sz="2400" dirty="0">
                <a:solidFill>
                  <a:srgbClr val="FFFFFF"/>
                </a:solidFill>
                <a:latin typeface="Segoe UI"/>
              </a:endParaRPr>
            </a:p>
            <a:p>
              <a:pPr marL="0" indent="0">
                <a:buFont typeface="Arial" pitchFamily="34" charset="0"/>
                <a:buNone/>
              </a:pPr>
              <a:r>
                <a:rPr lang="en-US" sz="2400" dirty="0">
                  <a:solidFill>
                    <a:srgbClr val="FFFFFF"/>
                  </a:solidFill>
                  <a:latin typeface="Segoe UI"/>
                </a:rPr>
                <a:t>           Naming</a:t>
              </a:r>
            </a:p>
            <a:p>
              <a:pPr marL="0" indent="0">
                <a:buFont typeface="Arial" pitchFamily="34" charset="0"/>
                <a:buNone/>
              </a:pPr>
              <a:endParaRPr lang="en-US" sz="2400" dirty="0">
                <a:solidFill>
                  <a:srgbClr val="FFFFFF"/>
                </a:solidFill>
                <a:latin typeface="Segoe UI"/>
              </a:endParaRPr>
            </a:p>
            <a:p>
              <a:pPr marL="0" indent="0">
                <a:buFont typeface="Arial" pitchFamily="34" charset="0"/>
                <a:buNone/>
              </a:pPr>
              <a:r>
                <a:rPr lang="en-US" sz="2400" dirty="0">
                  <a:solidFill>
                    <a:srgbClr val="FFFFFF"/>
                  </a:solidFill>
                  <a:latin typeface="Segoe UI"/>
                </a:rPr>
                <a:t>           Image </a:t>
              </a:r>
            </a:p>
            <a:p>
              <a:pPr marL="0" indent="0">
                <a:buFont typeface="Arial" pitchFamily="34" charset="0"/>
                <a:buNone/>
              </a:pPr>
              <a:r>
                <a:rPr lang="en-US" sz="2400" dirty="0">
                  <a:solidFill>
                    <a:srgbClr val="FFFFFF"/>
                  </a:solidFill>
                  <a:latin typeface="Segoe UI"/>
                </a:rPr>
                <a:t>           store</a:t>
              </a:r>
            </a:p>
            <a:p>
              <a:pPr marL="0" indent="0">
                <a:buFont typeface="Arial" pitchFamily="34" charset="0"/>
                <a:buNone/>
              </a:pPr>
              <a:endParaRPr lang="en-US" sz="2400" dirty="0">
                <a:solidFill>
                  <a:srgbClr val="FFFFFF"/>
                </a:solidFill>
                <a:latin typeface="Segoe UI"/>
              </a:endParaRPr>
            </a:p>
          </p:txBody>
        </p:sp>
        <p:pic>
          <p:nvPicPr>
            <p:cNvPr id="51" name="Picture 50"/>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725" y="1796959"/>
              <a:ext cx="623614" cy="623614"/>
            </a:xfrm>
            <a:prstGeom prst="rect">
              <a:avLst/>
            </a:prstGeom>
          </p:spPr>
        </p:pic>
        <p:pic>
          <p:nvPicPr>
            <p:cNvPr id="52" name="Picture 51"/>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4019" y="2924402"/>
              <a:ext cx="780290" cy="780290"/>
            </a:xfrm>
            <a:prstGeom prst="rect">
              <a:avLst/>
            </a:prstGeom>
          </p:spPr>
        </p:pic>
        <p:pic>
          <p:nvPicPr>
            <p:cNvPr id="54" name="Picture 5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45938" y="3878262"/>
              <a:ext cx="780290" cy="780290"/>
            </a:xfrm>
            <a:prstGeom prst="rect">
              <a:avLst/>
            </a:prstGeom>
          </p:spPr>
        </p:pic>
        <p:pic>
          <p:nvPicPr>
            <p:cNvPr id="2" name="Picture 1"/>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5938" y="4945062"/>
              <a:ext cx="780290" cy="780290"/>
            </a:xfrm>
            <a:prstGeom prst="rect">
              <a:avLst/>
            </a:prstGeom>
          </p:spPr>
        </p:pic>
      </p:grpSp>
      <p:pic>
        <p:nvPicPr>
          <p:cNvPr id="16" name="Picture 15"/>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843096" y="731180"/>
            <a:ext cx="623614" cy="623614"/>
          </a:xfrm>
          <a:prstGeom prst="rect">
            <a:avLst/>
          </a:prstGeom>
        </p:spPr>
      </p:pic>
      <p:pic>
        <p:nvPicPr>
          <p:cNvPr id="17" name="Picture 16"/>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944213" y="2334581"/>
            <a:ext cx="623614" cy="623614"/>
          </a:xfrm>
          <a:prstGeom prst="rect">
            <a:avLst/>
          </a:prstGeom>
        </p:spPr>
      </p:pic>
      <p:pic>
        <p:nvPicPr>
          <p:cNvPr id="18" name="Picture 17"/>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064223" y="4397552"/>
            <a:ext cx="623614" cy="623614"/>
          </a:xfrm>
          <a:prstGeom prst="rect">
            <a:avLst/>
          </a:prstGeom>
        </p:spPr>
      </p:pic>
      <p:pic>
        <p:nvPicPr>
          <p:cNvPr id="19" name="Picture 18"/>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014299" y="2237598"/>
            <a:ext cx="780290" cy="780290"/>
          </a:xfrm>
          <a:prstGeom prst="rect">
            <a:avLst/>
          </a:prstGeom>
        </p:spPr>
      </p:pic>
      <p:pic>
        <p:nvPicPr>
          <p:cNvPr id="20" name="Picture 19"/>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11912" y="4202873"/>
            <a:ext cx="780290" cy="780290"/>
          </a:xfrm>
          <a:prstGeom prst="rect">
            <a:avLst/>
          </a:prstGeom>
        </p:spPr>
      </p:pic>
      <p:pic>
        <p:nvPicPr>
          <p:cNvPr id="21" name="Picture 20"/>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008148" y="5917372"/>
            <a:ext cx="780290" cy="780290"/>
          </a:xfrm>
          <a:prstGeom prst="rect">
            <a:avLst/>
          </a:prstGeom>
        </p:spPr>
      </p:pic>
      <p:pic>
        <p:nvPicPr>
          <p:cNvPr id="22" name="Picture 2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971001" y="5919591"/>
            <a:ext cx="780290" cy="780290"/>
          </a:xfrm>
          <a:prstGeom prst="rect">
            <a:avLst/>
          </a:prstGeom>
        </p:spPr>
      </p:pic>
      <p:pic>
        <p:nvPicPr>
          <p:cNvPr id="23" name="Picture 22"/>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9173257" y="4252739"/>
            <a:ext cx="780290" cy="780290"/>
          </a:xfrm>
          <a:prstGeom prst="rect">
            <a:avLst/>
          </a:prstGeom>
        </p:spPr>
      </p:pic>
      <p:pic>
        <p:nvPicPr>
          <p:cNvPr id="24" name="Picture 2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126156" y="4202873"/>
            <a:ext cx="780290" cy="780290"/>
          </a:xfrm>
          <a:prstGeom prst="rect">
            <a:avLst/>
          </a:prstGeom>
        </p:spPr>
      </p:pic>
      <p:pic>
        <p:nvPicPr>
          <p:cNvPr id="26" name="Picture 25"/>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40152" y="2280041"/>
            <a:ext cx="660319" cy="660319"/>
          </a:xfrm>
          <a:prstGeom prst="rect">
            <a:avLst/>
          </a:prstGeom>
        </p:spPr>
      </p:pic>
      <p:pic>
        <p:nvPicPr>
          <p:cNvPr id="27" name="Picture 26"/>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77240" y="692924"/>
            <a:ext cx="660319" cy="660319"/>
          </a:xfrm>
          <a:prstGeom prst="rect">
            <a:avLst/>
          </a:prstGeom>
        </p:spPr>
      </p:pic>
      <p:pic>
        <p:nvPicPr>
          <p:cNvPr id="28" name="Picture 27"/>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9572" y="2313936"/>
            <a:ext cx="660319" cy="660319"/>
          </a:xfrm>
          <a:prstGeom prst="rect">
            <a:avLst/>
          </a:prstGeom>
        </p:spPr>
      </p:pic>
    </p:spTree>
    <p:custDataLst>
      <p:tags r:id="rId1"/>
    </p:custDataLst>
    <p:extLst>
      <p:ext uri="{BB962C8B-B14F-4D97-AF65-F5344CB8AC3E}">
        <p14:creationId xmlns:p14="http://schemas.microsoft.com/office/powerpoint/2010/main" val="1149301597"/>
      </p:ext>
    </p:extLst>
  </p:cSld>
  <p:clrMapOvr>
    <a:masterClrMapping/>
  </p:clrMapOvr>
  <p:transition advTm="1841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728036" y="3171024"/>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 name="Rectangle 4"/>
          <p:cNvSpPr/>
          <p:nvPr/>
        </p:nvSpPr>
        <p:spPr bwMode="auto">
          <a:xfrm>
            <a:off x="4726510" y="1809795"/>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 name="Rectangle 5"/>
          <p:cNvSpPr/>
          <p:nvPr/>
        </p:nvSpPr>
        <p:spPr bwMode="auto">
          <a:xfrm>
            <a:off x="8250861" y="179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7" name="Rectangle 6"/>
          <p:cNvSpPr/>
          <p:nvPr/>
        </p:nvSpPr>
        <p:spPr bwMode="auto">
          <a:xfrm>
            <a:off x="8250860" y="3174158"/>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8" name="Rectangle 7"/>
          <p:cNvSpPr/>
          <p:nvPr/>
        </p:nvSpPr>
        <p:spPr bwMode="auto">
          <a:xfrm>
            <a:off x="472650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25085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0" name="Rectangle 9"/>
          <p:cNvSpPr/>
          <p:nvPr/>
        </p:nvSpPr>
        <p:spPr bwMode="auto">
          <a:xfrm>
            <a:off x="2424886" y="1809796"/>
            <a:ext cx="1030483" cy="224978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26605" y="1815370"/>
            <a:ext cx="1030483" cy="230426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50890" y="2058437"/>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8682824" y="5005058"/>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7045888" y="2306694"/>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50890" y="280192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10676663" y="5001663"/>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10713524" y="358543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50890" y="3529245"/>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5192266" y="4980182"/>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664759" y="2247258"/>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736252" y="2092998"/>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5223670" y="3585433"/>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6099172" y="2273976"/>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736252" y="2824846"/>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5192267" y="2302328"/>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6127928" y="5000702"/>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736252" y="3552167"/>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9593111" y="3601539"/>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10713525" y="2323341"/>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7029080" y="5000703"/>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7045888" y="358543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728261" y="5001663"/>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602781" y="4107341"/>
            <a:ext cx="1195063" cy="621963"/>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2353" kern="0" dirty="0">
                <a:latin typeface="Segoe UI"/>
              </a:rPr>
              <a:t>App1</a:t>
            </a:r>
          </a:p>
        </p:txBody>
      </p:sp>
      <p:sp>
        <p:nvSpPr>
          <p:cNvPr id="34" name="TextBox 33"/>
          <p:cNvSpPr txBox="1"/>
          <p:nvPr/>
        </p:nvSpPr>
        <p:spPr>
          <a:xfrm>
            <a:off x="2424887" y="4107341"/>
            <a:ext cx="1195063" cy="621963"/>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2353" kern="0" dirty="0">
                <a:latin typeface="Segoe UI"/>
              </a:rPr>
              <a:t>App2</a:t>
            </a:r>
          </a:p>
        </p:txBody>
      </p:sp>
      <p:sp>
        <p:nvSpPr>
          <p:cNvPr id="35" name="Hexagon 34"/>
          <p:cNvSpPr/>
          <p:nvPr/>
        </p:nvSpPr>
        <p:spPr bwMode="auto">
          <a:xfrm>
            <a:off x="8676912" y="2302328"/>
            <a:ext cx="358519" cy="304741"/>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6105794" y="3576105"/>
            <a:ext cx="358519" cy="304741"/>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8674386" y="3569691"/>
            <a:ext cx="358519" cy="304741"/>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272078" y="387310"/>
            <a:ext cx="11654187" cy="899409"/>
          </a:xfrm>
        </p:spPr>
        <p:txBody>
          <a:bodyPr/>
          <a:lstStyle/>
          <a:p>
            <a:r>
              <a:rPr lang="en-US" dirty="0">
                <a:solidFill>
                  <a:schemeClr val="tx1"/>
                </a:solidFill>
              </a:rPr>
              <a:t>Handling Machine Failures</a:t>
            </a:r>
          </a:p>
        </p:txBody>
      </p:sp>
      <p:cxnSp>
        <p:nvCxnSpPr>
          <p:cNvPr id="39" name="Straight Connector 38"/>
          <p:cNvCxnSpPr/>
          <p:nvPr/>
        </p:nvCxnSpPr>
        <p:spPr>
          <a:xfrm>
            <a:off x="4060677" y="1810487"/>
            <a:ext cx="0" cy="5047036"/>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2080" y="6030326"/>
            <a:ext cx="3601753" cy="63444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t>App Type Packages</a:t>
            </a:r>
          </a:p>
        </p:txBody>
      </p:sp>
      <p:sp>
        <p:nvSpPr>
          <p:cNvPr id="41" name="TextBox 40"/>
          <p:cNvSpPr txBox="1"/>
          <p:nvPr/>
        </p:nvSpPr>
        <p:spPr>
          <a:xfrm>
            <a:off x="4374199" y="6030326"/>
            <a:ext cx="7552067" cy="63444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t>Service Fabric Cluster VMs</a:t>
            </a:r>
          </a:p>
        </p:txBody>
      </p:sp>
      <p:sp>
        <p:nvSpPr>
          <p:cNvPr id="42" name="Rectangle 41"/>
          <p:cNvSpPr/>
          <p:nvPr/>
        </p:nvSpPr>
        <p:spPr bwMode="auto">
          <a:xfrm>
            <a:off x="4735741" y="3182230"/>
            <a:ext cx="3260365" cy="111018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43" name="TextBox 42"/>
          <p:cNvSpPr txBox="1"/>
          <p:nvPr/>
        </p:nvSpPr>
        <p:spPr>
          <a:xfrm>
            <a:off x="6577377" y="3658593"/>
            <a:ext cx="1716061" cy="803817"/>
          </a:xfrm>
          <a:prstGeom prst="rect">
            <a:avLst/>
          </a:prstGeom>
          <a:noFill/>
        </p:spPr>
        <p:txBody>
          <a:bodyPr wrap="square" lIns="182854" tIns="146283" rIns="182854" bIns="146283" rtlCol="0">
            <a:spAutoFit/>
          </a:bodyPr>
          <a:lstStyle/>
          <a:p>
            <a:pPr>
              <a:lnSpc>
                <a:spcPct val="90000"/>
              </a:lnSpc>
              <a:spcAft>
                <a:spcPts val="600"/>
              </a:spcAft>
            </a:pPr>
            <a:r>
              <a:rPr lang="en-US" sz="359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#FAIL</a:t>
            </a:r>
          </a:p>
        </p:txBody>
      </p:sp>
    </p:spTree>
    <p:extLst>
      <p:ext uri="{BB962C8B-B14F-4D97-AF65-F5344CB8AC3E}">
        <p14:creationId xmlns:p14="http://schemas.microsoft.com/office/powerpoint/2010/main" val="2218084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728036" y="3171024"/>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 name="Rectangle 4"/>
          <p:cNvSpPr/>
          <p:nvPr/>
        </p:nvSpPr>
        <p:spPr bwMode="auto">
          <a:xfrm>
            <a:off x="4726510" y="1809795"/>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6" name="Rectangle 5"/>
          <p:cNvSpPr/>
          <p:nvPr/>
        </p:nvSpPr>
        <p:spPr bwMode="auto">
          <a:xfrm>
            <a:off x="8250861" y="179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7" name="Rectangle 6"/>
          <p:cNvSpPr/>
          <p:nvPr/>
        </p:nvSpPr>
        <p:spPr bwMode="auto">
          <a:xfrm>
            <a:off x="8250860" y="3174158"/>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8" name="Rectangle 7"/>
          <p:cNvSpPr/>
          <p:nvPr/>
        </p:nvSpPr>
        <p:spPr bwMode="auto">
          <a:xfrm>
            <a:off x="472650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250859" y="4536969"/>
            <a:ext cx="3260365" cy="111018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0" name="Hexagon 9"/>
          <p:cNvSpPr/>
          <p:nvPr/>
        </p:nvSpPr>
        <p:spPr bwMode="auto">
          <a:xfrm>
            <a:off x="8682824" y="5005058"/>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p:cNvSpPr/>
          <p:nvPr/>
        </p:nvSpPr>
        <p:spPr bwMode="auto">
          <a:xfrm>
            <a:off x="7045888" y="2306694"/>
            <a:ext cx="359411" cy="303780"/>
          </a:xfrm>
          <a:prstGeom prst="hexagon">
            <a:avLst/>
          </a:prstGeom>
          <a:solidFill>
            <a:srgbClr val="FF0000"/>
          </a:solidFill>
          <a:ln w="92075">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10676663" y="5001663"/>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10713524" y="3585434"/>
            <a:ext cx="359411" cy="303780"/>
          </a:xfrm>
          <a:prstGeom prst="hexagon">
            <a:avLst/>
          </a:prstGeom>
          <a:solidFill>
            <a:srgbClr val="92D05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5192266" y="4980182"/>
            <a:ext cx="359411" cy="303780"/>
          </a:xfrm>
          <a:prstGeom prst="hexagon">
            <a:avLst/>
          </a:prstGeom>
          <a:solidFill>
            <a:srgbClr val="FFC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664759" y="2247258"/>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7029080" y="5000703"/>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7045888" y="3585434"/>
            <a:ext cx="359411" cy="303780"/>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728261" y="5001663"/>
            <a:ext cx="359411" cy="303780"/>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2"/>
          <p:cNvSpPr>
            <a:spLocks noGrp="1"/>
          </p:cNvSpPr>
          <p:nvPr>
            <p:ph type="title"/>
          </p:nvPr>
        </p:nvSpPr>
        <p:spPr>
          <a:xfrm>
            <a:off x="272078" y="387310"/>
            <a:ext cx="11654187" cy="899409"/>
          </a:xfrm>
        </p:spPr>
        <p:txBody>
          <a:bodyPr/>
          <a:lstStyle/>
          <a:p>
            <a:r>
              <a:rPr lang="en-US" dirty="0">
                <a:solidFill>
                  <a:schemeClr val="tx1"/>
                </a:solidFill>
              </a:rPr>
              <a:t>Stateful </a:t>
            </a:r>
            <a:r>
              <a:rPr lang="en-US" dirty="0" err="1">
                <a:solidFill>
                  <a:schemeClr val="tx1"/>
                </a:solidFill>
              </a:rPr>
              <a:t>Microservices</a:t>
            </a:r>
            <a:r>
              <a:rPr lang="en-US" dirty="0">
                <a:solidFill>
                  <a:schemeClr val="tx1"/>
                </a:solidFill>
              </a:rPr>
              <a:t> - Replication</a:t>
            </a:r>
          </a:p>
        </p:txBody>
      </p:sp>
      <p:sp>
        <p:nvSpPr>
          <p:cNvPr id="20" name="TextBox 19"/>
          <p:cNvSpPr txBox="1"/>
          <p:nvPr/>
        </p:nvSpPr>
        <p:spPr>
          <a:xfrm>
            <a:off x="4374199" y="6030326"/>
            <a:ext cx="7552067" cy="634440"/>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2400" kern="0" dirty="0"/>
              <a:t>Service Fabric Cluster VMs</a:t>
            </a:r>
          </a:p>
        </p:txBody>
      </p:sp>
      <p:sp>
        <p:nvSpPr>
          <p:cNvPr id="21" name="Rectangle 20"/>
          <p:cNvSpPr/>
          <p:nvPr/>
        </p:nvSpPr>
        <p:spPr bwMode="auto">
          <a:xfrm>
            <a:off x="285467" y="1843725"/>
            <a:ext cx="3461690" cy="223833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29" tIns="89629" rIns="33615" bIns="33615" rtlCol="0" anchor="b" anchorCtr="0"/>
          <a:lstStyle/>
          <a:p>
            <a:pPr algn="ctr" defTabSz="913862">
              <a:defRPr/>
            </a:pPr>
            <a:endParaRPr lang="en-US" sz="784" kern="0" dirty="0">
              <a:solidFill>
                <a:schemeClr val="tx1"/>
              </a:solidFill>
              <a:latin typeface="Segoe UI"/>
              <a:ea typeface="Segoe UI" pitchFamily="34" charset="0"/>
              <a:cs typeface="Segoe UI" pitchFamily="34" charset="0"/>
            </a:endParaRPr>
          </a:p>
        </p:txBody>
      </p:sp>
      <p:sp>
        <p:nvSpPr>
          <p:cNvPr id="22" name="Hexagon 21"/>
          <p:cNvSpPr/>
          <p:nvPr/>
        </p:nvSpPr>
        <p:spPr bwMode="auto">
          <a:xfrm>
            <a:off x="609752" y="2086790"/>
            <a:ext cx="359411" cy="303780"/>
          </a:xfrm>
          <a:prstGeom prst="hexagon">
            <a:avLst/>
          </a:prstGeom>
          <a:solidFill>
            <a:srgbClr val="FF0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609752" y="2830278"/>
            <a:ext cx="359411" cy="303780"/>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p:cNvCxnSpPr/>
          <p:nvPr/>
        </p:nvCxnSpPr>
        <p:spPr>
          <a:xfrm>
            <a:off x="4060677" y="1810487"/>
            <a:ext cx="0" cy="5047036"/>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98142" y="1988830"/>
            <a:ext cx="2253022"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Primary</a:t>
            </a:r>
          </a:p>
        </p:txBody>
      </p:sp>
      <p:sp>
        <p:nvSpPr>
          <p:cNvPr id="26" name="TextBox 25"/>
          <p:cNvSpPr txBox="1"/>
          <p:nvPr/>
        </p:nvSpPr>
        <p:spPr>
          <a:xfrm>
            <a:off x="1198142" y="2674206"/>
            <a:ext cx="2253022"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Secondary</a:t>
            </a:r>
          </a:p>
        </p:txBody>
      </p:sp>
      <p:cxnSp>
        <p:nvCxnSpPr>
          <p:cNvPr id="27" name="Straight Arrow Connector 26"/>
          <p:cNvCxnSpPr/>
          <p:nvPr/>
        </p:nvCxnSpPr>
        <p:spPr>
          <a:xfrm>
            <a:off x="609752" y="3585433"/>
            <a:ext cx="468664"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98142" y="3271545"/>
            <a:ext cx="2253022"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Replication</a:t>
            </a:r>
          </a:p>
        </p:txBody>
      </p:sp>
      <p:cxnSp>
        <p:nvCxnSpPr>
          <p:cNvPr id="29" name="Straight Arrow Connector 28"/>
          <p:cNvCxnSpPr>
            <a:stCxn id="11" idx="1"/>
            <a:endCxn id="10" idx="4"/>
          </p:cNvCxnSpPr>
          <p:nvPr/>
        </p:nvCxnSpPr>
        <p:spPr>
          <a:xfrm>
            <a:off x="7329353" y="2610474"/>
            <a:ext cx="1429417" cy="239458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312546" y="2610476"/>
            <a:ext cx="16808" cy="2390227"/>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752609" y="3889214"/>
            <a:ext cx="36860" cy="1112449"/>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405299" y="3737323"/>
            <a:ext cx="3308226"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475733" y="2399148"/>
            <a:ext cx="4189027" cy="2581033"/>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551678" y="5132071"/>
            <a:ext cx="4176583" cy="21481"/>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761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SF </a:t>
            </a:r>
            <a:r>
              <a:rPr lang="en-US" dirty="0" err="1"/>
              <a:t>microservice</a:t>
            </a:r>
            <a:r>
              <a:rPr lang="en-US" dirty="0"/>
              <a:t>?</a:t>
            </a:r>
          </a:p>
        </p:txBody>
      </p:sp>
      <p:sp>
        <p:nvSpPr>
          <p:cNvPr id="4" name="Content Placeholder 3"/>
          <p:cNvSpPr>
            <a:spLocks noGrp="1"/>
          </p:cNvSpPr>
          <p:nvPr>
            <p:ph sz="quarter" idx="4294967295"/>
          </p:nvPr>
        </p:nvSpPr>
        <p:spPr>
          <a:xfrm>
            <a:off x="622617" y="1243471"/>
            <a:ext cx="11191240" cy="5036058"/>
          </a:xfrm>
          <a:prstGeom prst="rect">
            <a:avLst/>
          </a:prstGeom>
        </p:spPr>
        <p:txBody>
          <a:bodyPr>
            <a:normAutofit fontScale="85000" lnSpcReduction="20000"/>
          </a:bodyPr>
          <a:lstStyle/>
          <a:p>
            <a:r>
              <a:rPr lang="en-US" dirty="0"/>
              <a:t>Is (</a:t>
            </a:r>
            <a:r>
              <a:rPr lang="en-US" i="1" dirty="0"/>
              <a:t>logic + state</a:t>
            </a:r>
            <a:r>
              <a:rPr lang="en-US" dirty="0"/>
              <a:t>) that is independently versioned, deployed, and scaled</a:t>
            </a:r>
          </a:p>
          <a:p>
            <a:r>
              <a:rPr lang="en-US" dirty="0"/>
              <a:t>Has a unique name that can be resolved</a:t>
            </a:r>
          </a:p>
          <a:p>
            <a:pPr marL="342900" lvl="1" indent="0">
              <a:buNone/>
            </a:pPr>
            <a:r>
              <a:rPr lang="en-US" dirty="0"/>
              <a:t>e.g.  fabric:/</a:t>
            </a:r>
            <a:r>
              <a:rPr lang="en-US" dirty="0" err="1"/>
              <a:t>myapplication</a:t>
            </a:r>
            <a:r>
              <a:rPr lang="en-US" dirty="0"/>
              <a:t>/</a:t>
            </a:r>
            <a:r>
              <a:rPr lang="en-US" dirty="0" err="1"/>
              <a:t>myservice</a:t>
            </a:r>
            <a:endParaRPr lang="en-US" dirty="0"/>
          </a:p>
          <a:p>
            <a:r>
              <a:rPr lang="en-US" dirty="0"/>
              <a:t>Interacts with other microservices over well defined interfaces and protocols like REST</a:t>
            </a:r>
          </a:p>
          <a:p>
            <a:r>
              <a:rPr lang="en-US" dirty="0"/>
              <a:t>Remains always logically consistent in the presence of failures</a:t>
            </a:r>
          </a:p>
          <a:p>
            <a:r>
              <a:rPr lang="en-US" dirty="0"/>
              <a:t>Hosted inside a “container” (code + </a:t>
            </a:r>
            <a:r>
              <a:rPr lang="en-US" dirty="0" err="1"/>
              <a:t>config</a:t>
            </a:r>
            <a:r>
              <a:rPr lang="en-US" dirty="0"/>
              <a:t>)</a:t>
            </a:r>
          </a:p>
          <a:p>
            <a:r>
              <a:rPr lang="en-US" dirty="0"/>
              <a:t>Can be written in any language and framework</a:t>
            </a:r>
          </a:p>
          <a:p>
            <a:pPr lvl="1"/>
            <a:r>
              <a:rPr lang="en-US" dirty="0"/>
              <a:t>node.js, Java VMs, any EXE</a:t>
            </a:r>
          </a:p>
          <a:p>
            <a:r>
              <a:rPr lang="en-US" dirty="0"/>
              <a:t>Developed by a small engineering team</a:t>
            </a:r>
          </a:p>
        </p:txBody>
      </p:sp>
    </p:spTree>
    <p:extLst>
      <p:ext uri="{BB962C8B-B14F-4D97-AF65-F5344CB8AC3E}">
        <p14:creationId xmlns:p14="http://schemas.microsoft.com/office/powerpoint/2010/main" val="434362791"/>
      </p:ext>
    </p:extLst>
  </p:cSld>
  <p:clrMapOvr>
    <a:masterClrMapping/>
  </p:clrMapOvr>
  <p:transition advTm="12618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74639" y="295274"/>
            <a:ext cx="11889564" cy="917575"/>
          </a:xfrm>
        </p:spPr>
        <p:txBody>
          <a:bodyPr/>
          <a:lstStyle/>
          <a:p>
            <a:r>
              <a:rPr lang="en-US" dirty="0"/>
              <a:t>Types of SF </a:t>
            </a:r>
            <a:r>
              <a:rPr lang="en-US" dirty="0" err="1"/>
              <a:t>microservices</a:t>
            </a:r>
            <a:endParaRPr lang="en-US" dirty="0"/>
          </a:p>
        </p:txBody>
      </p:sp>
      <p:sp>
        <p:nvSpPr>
          <p:cNvPr id="5" name="Text Placeholder 1"/>
          <p:cNvSpPr>
            <a:spLocks noGrp="1"/>
          </p:cNvSpPr>
          <p:nvPr>
            <p:ph type="body" sz="quarter" idx="10"/>
          </p:nvPr>
        </p:nvSpPr>
        <p:spPr>
          <a:xfrm>
            <a:off x="198438" y="1337937"/>
            <a:ext cx="12238037" cy="4598182"/>
          </a:xfrm>
        </p:spPr>
        <p:txBody>
          <a:bodyPr/>
          <a:lstStyle/>
          <a:p>
            <a:r>
              <a:rPr lang="en-US" dirty="0"/>
              <a:t>Stateless microservice</a:t>
            </a:r>
          </a:p>
          <a:p>
            <a:pPr lvl="1"/>
            <a:r>
              <a:rPr lang="en-US" dirty="0"/>
              <a:t>Has either no state or it can be retrieved from an external store </a:t>
            </a:r>
          </a:p>
          <a:p>
            <a:pPr lvl="1"/>
            <a:r>
              <a:rPr lang="en-US" dirty="0"/>
              <a:t>There can be N instances</a:t>
            </a:r>
          </a:p>
          <a:p>
            <a:pPr lvl="1"/>
            <a:r>
              <a:rPr lang="en-US" dirty="0"/>
              <a:t>e.g. web frontends, protocol gateways, Azure Cloud Services etc.</a:t>
            </a:r>
          </a:p>
          <a:p>
            <a:pPr marL="342900" lvl="1" indent="0">
              <a:buNone/>
            </a:pPr>
            <a:endParaRPr lang="en-US" sz="2000" dirty="0"/>
          </a:p>
          <a:p>
            <a:r>
              <a:rPr lang="en-US" dirty="0"/>
              <a:t>Stateful microservice</a:t>
            </a:r>
          </a:p>
          <a:p>
            <a:pPr lvl="1"/>
            <a:r>
              <a:rPr lang="en-US" dirty="0"/>
              <a:t>Maintain hard, authoritative state</a:t>
            </a:r>
          </a:p>
          <a:p>
            <a:pPr lvl="1"/>
            <a:r>
              <a:rPr lang="en-US" dirty="0"/>
              <a:t>N consistent copies achieved through replication and local persistence</a:t>
            </a:r>
          </a:p>
          <a:p>
            <a:pPr lvl="1"/>
            <a:r>
              <a:rPr lang="en-US" dirty="0"/>
              <a:t>e.g. database, documents, workflow, user profile, shopping cart etc.</a:t>
            </a:r>
          </a:p>
          <a:p>
            <a:pPr lvl="1"/>
            <a:endParaRPr lang="en-US" dirty="0"/>
          </a:p>
        </p:txBody>
      </p:sp>
    </p:spTree>
    <p:extLst>
      <p:ext uri="{BB962C8B-B14F-4D97-AF65-F5344CB8AC3E}">
        <p14:creationId xmlns:p14="http://schemas.microsoft.com/office/powerpoint/2010/main" val="4124277967"/>
      </p:ext>
    </p:extLst>
  </p:cSld>
  <p:clrMapOvr>
    <a:masterClrMapping/>
  </p:clrMapOvr>
  <p:transition advTm="5953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74639" y="295274"/>
            <a:ext cx="11889564" cy="917575"/>
          </a:xfrm>
        </p:spPr>
        <p:txBody>
          <a:bodyPr/>
          <a:lstStyle/>
          <a:p>
            <a:r>
              <a:rPr lang="en-US" dirty="0"/>
              <a:t>What can you build with Service Fabric?</a:t>
            </a:r>
          </a:p>
        </p:txBody>
      </p:sp>
      <p:sp>
        <p:nvSpPr>
          <p:cNvPr id="5" name="Text Placeholder 1"/>
          <p:cNvSpPr>
            <a:spLocks noGrp="1"/>
          </p:cNvSpPr>
          <p:nvPr>
            <p:ph type="body" sz="quarter" idx="10"/>
          </p:nvPr>
        </p:nvSpPr>
        <p:spPr>
          <a:xfrm>
            <a:off x="198438" y="1337937"/>
            <a:ext cx="12238037" cy="5195268"/>
          </a:xfrm>
        </p:spPr>
        <p:txBody>
          <a:bodyPr/>
          <a:lstStyle/>
          <a:p>
            <a:r>
              <a:rPr lang="en-US" dirty="0"/>
              <a:t>Stateless applications</a:t>
            </a:r>
          </a:p>
          <a:p>
            <a:pPr lvl="1"/>
            <a:r>
              <a:rPr lang="en-US" dirty="0"/>
              <a:t>A service that has state where the state is persisted to external storage, such as Azure databases or Azure storage</a:t>
            </a:r>
          </a:p>
          <a:p>
            <a:pPr lvl="2"/>
            <a:r>
              <a:rPr lang="en-US" dirty="0"/>
              <a:t>e.g. Existing web (ASP.NET) and worker role applications</a:t>
            </a:r>
            <a:endParaRPr lang="en-US" sz="2000" dirty="0"/>
          </a:p>
          <a:p>
            <a:r>
              <a:rPr lang="en-US" dirty="0" err="1"/>
              <a:t>Stateful</a:t>
            </a:r>
            <a:r>
              <a:rPr lang="en-US" dirty="0"/>
              <a:t> applications</a:t>
            </a:r>
          </a:p>
          <a:p>
            <a:pPr lvl="1"/>
            <a:r>
              <a:rPr lang="en-US" dirty="0"/>
              <a:t>Reliability of state through replication and local persistence</a:t>
            </a:r>
          </a:p>
          <a:p>
            <a:pPr lvl="1"/>
            <a:r>
              <a:rPr lang="en-US" dirty="0"/>
              <a:t>Reduces latency</a:t>
            </a:r>
          </a:p>
          <a:p>
            <a:pPr lvl="1"/>
            <a:r>
              <a:rPr lang="en-US" dirty="0"/>
              <a:t>Reduces the complexity and number of components in traditional three tier architecture </a:t>
            </a:r>
            <a:endParaRPr lang="en-US" sz="3200" dirty="0"/>
          </a:p>
          <a:p>
            <a:r>
              <a:rPr lang="en-US" dirty="0"/>
              <a:t>Existing apps written with other frameworks</a:t>
            </a:r>
          </a:p>
          <a:p>
            <a:pPr lvl="1"/>
            <a:r>
              <a:rPr lang="en-US" dirty="0"/>
              <a:t>node.js, Java VMs, any EXE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7437" y="5925195"/>
            <a:ext cx="756402" cy="739210"/>
          </a:xfrm>
          <a:prstGeom prst="rect">
            <a:avLst/>
          </a:prstGeom>
        </p:spPr>
      </p:pic>
      <p:pic>
        <p:nvPicPr>
          <p:cNvPr id="2" name="Picture 1"/>
          <p:cNvPicPr>
            <a:picLocks noChangeAspect="1"/>
          </p:cNvPicPr>
          <p:nvPr/>
        </p:nvPicPr>
        <p:blipFill>
          <a:blip r:embed="rId4"/>
          <a:stretch>
            <a:fillRect/>
          </a:stretch>
        </p:blipFill>
        <p:spPr>
          <a:xfrm>
            <a:off x="5227637" y="6169105"/>
            <a:ext cx="1714500" cy="495300"/>
          </a:xfrm>
          <a:prstGeom prst="rect">
            <a:avLst/>
          </a:prstGeom>
        </p:spPr>
      </p:pic>
    </p:spTree>
    <p:extLst>
      <p:ext uri="{BB962C8B-B14F-4D97-AF65-F5344CB8AC3E}">
        <p14:creationId xmlns:p14="http://schemas.microsoft.com/office/powerpoint/2010/main" val="18903080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470314" y="2594645"/>
            <a:ext cx="147106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414243" y="2240714"/>
            <a:ext cx="1240460" cy="73453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sp>
        <p:nvSpPr>
          <p:cNvPr id="6" name="Title 33"/>
          <p:cNvSpPr>
            <a:spLocks noGrp="1"/>
          </p:cNvSpPr>
          <p:nvPr>
            <p:ph type="title"/>
          </p:nvPr>
        </p:nvSpPr>
        <p:spPr>
          <a:xfrm>
            <a:off x="274639" y="295275"/>
            <a:ext cx="11889564" cy="917575"/>
          </a:xfrm>
        </p:spPr>
        <p:txBody>
          <a:bodyPr/>
          <a:lstStyle/>
          <a:p>
            <a:r>
              <a:rPr lang="en-US" dirty="0"/>
              <a:t>State Architectures: Traditional vs Service Fabric</a:t>
            </a:r>
          </a:p>
        </p:txBody>
      </p:sp>
      <p:cxnSp>
        <p:nvCxnSpPr>
          <p:cNvPr id="7" name="Straight Arrow Connector 6"/>
          <p:cNvCxnSpPr>
            <a:endCxn id="5" idx="1"/>
          </p:cNvCxnSpPr>
          <p:nvPr/>
        </p:nvCxnSpPr>
        <p:spPr>
          <a:xfrm flipV="1">
            <a:off x="1842256" y="2607981"/>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941382" y="1258606"/>
            <a:ext cx="1253827" cy="2672077"/>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a:t>
            </a:r>
          </a:p>
        </p:txBody>
      </p:sp>
      <p:cxnSp>
        <p:nvCxnSpPr>
          <p:cNvPr id="9" name="Straight Arrow Connector 8"/>
          <p:cNvCxnSpPr>
            <a:stCxn id="5" idx="3"/>
            <a:endCxn id="30" idx="1"/>
          </p:cNvCxnSpPr>
          <p:nvPr/>
        </p:nvCxnSpPr>
        <p:spPr>
          <a:xfrm flipV="1">
            <a:off x="3654703" y="2594646"/>
            <a:ext cx="572524" cy="1333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17127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414243" y="5155943"/>
            <a:ext cx="1240460" cy="73453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cxnSp>
        <p:nvCxnSpPr>
          <p:cNvPr id="12" name="Straight Arrow Connector 11"/>
          <p:cNvCxnSpPr>
            <a:endCxn id="11" idx="1"/>
          </p:cNvCxnSpPr>
          <p:nvPr/>
        </p:nvCxnSpPr>
        <p:spPr>
          <a:xfrm flipV="1">
            <a:off x="1842256" y="5523210"/>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45976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744430" y="1973227"/>
            <a:ext cx="1282631" cy="1224224"/>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Other Internal Tiers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p:txBody>
      </p:sp>
      <p:cxnSp>
        <p:nvCxnSpPr>
          <p:cNvPr id="15" name="Straight Arrow Connector 14"/>
          <p:cNvCxnSpPr>
            <a:stCxn id="8" idx="3"/>
            <a:endCxn id="14" idx="1"/>
          </p:cNvCxnSpPr>
          <p:nvPr/>
        </p:nvCxnSpPr>
        <p:spPr>
          <a:xfrm flipV="1">
            <a:off x="10195209" y="2585339"/>
            <a:ext cx="549221" cy="930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289777" y="1258606"/>
            <a:ext cx="1180537"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Compute</a:t>
            </a:r>
          </a:p>
        </p:txBody>
      </p:sp>
      <p:sp>
        <p:nvSpPr>
          <p:cNvPr id="17" name="Can 16"/>
          <p:cNvSpPr/>
          <p:nvPr/>
        </p:nvSpPr>
        <p:spPr bwMode="auto">
          <a:xfrm>
            <a:off x="9167059" y="19997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8" name="Picture 17"/>
          <p:cNvPicPr>
            <a:picLocks noChangeAspect="1"/>
          </p:cNvPicPr>
          <p:nvPr/>
        </p:nvPicPr>
        <p:blipFill>
          <a:blip r:embed="rId4"/>
          <a:stretch>
            <a:fillRect/>
          </a:stretch>
        </p:blipFill>
        <p:spPr>
          <a:xfrm>
            <a:off x="6610438" y="1974439"/>
            <a:ext cx="515182" cy="495367"/>
          </a:xfrm>
          <a:prstGeom prst="rect">
            <a:avLst/>
          </a:prstGeom>
        </p:spPr>
      </p:pic>
      <p:pic>
        <p:nvPicPr>
          <p:cNvPr id="19" name="Picture 18"/>
          <p:cNvPicPr>
            <a:picLocks noChangeAspect="1"/>
          </p:cNvPicPr>
          <p:nvPr/>
        </p:nvPicPr>
        <p:blipFill>
          <a:blip r:embed="rId4"/>
          <a:stretch>
            <a:fillRect/>
          </a:stretch>
        </p:blipFill>
        <p:spPr>
          <a:xfrm>
            <a:off x="6606576" y="2643108"/>
            <a:ext cx="515182" cy="495367"/>
          </a:xfrm>
          <a:prstGeom prst="rect">
            <a:avLst/>
          </a:prstGeom>
        </p:spPr>
      </p:pic>
      <p:pic>
        <p:nvPicPr>
          <p:cNvPr id="20" name="Picture 19"/>
          <p:cNvPicPr>
            <a:picLocks noChangeAspect="1"/>
          </p:cNvPicPr>
          <p:nvPr/>
        </p:nvPicPr>
        <p:blipFill>
          <a:blip r:embed="rId4"/>
          <a:stretch>
            <a:fillRect/>
          </a:stretch>
        </p:blipFill>
        <p:spPr>
          <a:xfrm>
            <a:off x="6606576" y="3272940"/>
            <a:ext cx="515182" cy="495367"/>
          </a:xfrm>
          <a:prstGeom prst="rect">
            <a:avLst/>
          </a:prstGeom>
        </p:spPr>
      </p:pic>
      <p:grpSp>
        <p:nvGrpSpPr>
          <p:cNvPr id="21" name="Group 20"/>
          <p:cNvGrpSpPr/>
          <p:nvPr/>
        </p:nvGrpSpPr>
        <p:grpSpPr>
          <a:xfrm>
            <a:off x="4227227" y="4194558"/>
            <a:ext cx="1261002" cy="2672078"/>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a:t>
              </a:r>
              <a:endParaRPr kumimoji="0" lang="en-US" sz="1836"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9167058" y="2624456"/>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Can 26"/>
          <p:cNvSpPr/>
          <p:nvPr/>
        </p:nvSpPr>
        <p:spPr bwMode="auto">
          <a:xfrm>
            <a:off x="9167058" y="3215429"/>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p:cNvSpPr/>
          <p:nvPr/>
        </p:nvSpPr>
        <p:spPr>
          <a:xfrm>
            <a:off x="7470315" y="1258606"/>
            <a:ext cx="790274" cy="267207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6630" tIns="46630" rIns="46630" bIns="46630" numCol="1" rtlCol="0" anchor="ctr"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Cache</a:t>
            </a:r>
            <a:endParaRPr kumimoji="0" lang="en-US" sz="367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9" name="Group 28"/>
          <p:cNvGrpSpPr/>
          <p:nvPr/>
        </p:nvGrpSpPr>
        <p:grpSpPr>
          <a:xfrm>
            <a:off x="4227227" y="1258607"/>
            <a:ext cx="1261003" cy="2672076"/>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287701" y="4194558"/>
            <a:ext cx="1975299"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604934" y="4894884"/>
            <a:ext cx="515182" cy="495367"/>
          </a:xfrm>
          <a:prstGeom prst="rect">
            <a:avLst/>
          </a:prstGeom>
        </p:spPr>
      </p:pic>
      <p:pic>
        <p:nvPicPr>
          <p:cNvPr id="36" name="Picture 35"/>
          <p:cNvPicPr>
            <a:picLocks noChangeAspect="1"/>
          </p:cNvPicPr>
          <p:nvPr/>
        </p:nvPicPr>
        <p:blipFill>
          <a:blip r:embed="rId4"/>
          <a:stretch>
            <a:fillRect/>
          </a:stretch>
        </p:blipFill>
        <p:spPr>
          <a:xfrm>
            <a:off x="6604934" y="5496031"/>
            <a:ext cx="515182" cy="495367"/>
          </a:xfrm>
          <a:prstGeom prst="rect">
            <a:avLst/>
          </a:prstGeom>
        </p:spPr>
      </p:pic>
      <p:pic>
        <p:nvPicPr>
          <p:cNvPr id="37" name="Picture 36"/>
          <p:cNvPicPr>
            <a:picLocks noChangeAspect="1"/>
          </p:cNvPicPr>
          <p:nvPr/>
        </p:nvPicPr>
        <p:blipFill>
          <a:blip r:embed="rId4"/>
          <a:stretch>
            <a:fillRect/>
          </a:stretch>
        </p:blipFill>
        <p:spPr>
          <a:xfrm>
            <a:off x="6604934" y="6080392"/>
            <a:ext cx="515182" cy="495367"/>
          </a:xfrm>
          <a:prstGeom prst="rect">
            <a:avLst/>
          </a:prstGeom>
        </p:spPr>
      </p:pic>
      <p:sp>
        <p:nvSpPr>
          <p:cNvPr id="38" name="Can 37"/>
          <p:cNvSpPr/>
          <p:nvPr/>
        </p:nvSpPr>
        <p:spPr bwMode="auto">
          <a:xfrm>
            <a:off x="7248863" y="4896880"/>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Can 38"/>
          <p:cNvSpPr/>
          <p:nvPr/>
        </p:nvSpPr>
        <p:spPr bwMode="auto">
          <a:xfrm>
            <a:off x="7248862" y="5514893"/>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Can 39"/>
          <p:cNvSpPr/>
          <p:nvPr/>
        </p:nvSpPr>
        <p:spPr bwMode="auto">
          <a:xfrm>
            <a:off x="7248862" y="61125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1" name="Straight Arrow Connector 40"/>
          <p:cNvCxnSpPr>
            <a:stCxn id="30" idx="3"/>
            <a:endCxn id="16" idx="1"/>
          </p:cNvCxnSpPr>
          <p:nvPr/>
        </p:nvCxnSpPr>
        <p:spPr>
          <a:xfrm>
            <a:off x="5488230" y="2594645"/>
            <a:ext cx="801547"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654703" y="5523209"/>
            <a:ext cx="572524" cy="738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488229" y="5530597"/>
            <a:ext cx="799472"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047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dirty="0"/>
              <a:t>Service Fabric Platform Capabilities</a:t>
            </a:r>
          </a:p>
        </p:txBody>
      </p:sp>
      <p:sp>
        <p:nvSpPr>
          <p:cNvPr id="4" name="Text Placeholder 3"/>
          <p:cNvSpPr>
            <a:spLocks noGrp="1"/>
          </p:cNvSpPr>
          <p:nvPr>
            <p:ph type="body" sz="quarter" idx="10"/>
          </p:nvPr>
        </p:nvSpPr>
        <p:spPr>
          <a:xfrm>
            <a:off x="226733" y="754062"/>
            <a:ext cx="11887200" cy="6155531"/>
          </a:xfrm>
        </p:spPr>
        <p:txBody>
          <a:bodyPr/>
          <a:lstStyle/>
          <a:p>
            <a:pPr marL="571500" indent="-571500">
              <a:buFont typeface="Arial" panose="020B0604020202020204" pitchFamily="34" charset="0"/>
              <a:buChar char="•"/>
            </a:pPr>
            <a:r>
              <a:rPr lang="en-US" dirty="0"/>
              <a:t>All code and programming models</a:t>
            </a:r>
          </a:p>
          <a:p>
            <a:pPr marL="800100" lvl="2" indent="-571500">
              <a:buFont typeface="Arial" panose="020B0604020202020204" pitchFamily="34" charset="0"/>
              <a:buChar char="•"/>
            </a:pPr>
            <a:r>
              <a:rPr lang="en-US" dirty="0">
                <a:latin typeface="+mj-lt"/>
              </a:rPr>
              <a:t>Fast deployment</a:t>
            </a:r>
          </a:p>
          <a:p>
            <a:pPr marL="800100" lvl="2" indent="-571500">
              <a:buFont typeface="Arial" panose="020B0604020202020204" pitchFamily="34" charset="0"/>
              <a:buChar char="•"/>
            </a:pPr>
            <a:r>
              <a:rPr lang="en-US" dirty="0">
                <a:latin typeface="+mj-lt"/>
              </a:rPr>
              <a:t>Placement and activation</a:t>
            </a:r>
          </a:p>
          <a:p>
            <a:pPr marL="800100" lvl="2" indent="-571500">
              <a:buFont typeface="Arial" panose="020B0604020202020204" pitchFamily="34" charset="0"/>
              <a:buChar char="•"/>
            </a:pPr>
            <a:r>
              <a:rPr lang="en-US" dirty="0">
                <a:latin typeface="+mj-lt"/>
              </a:rPr>
              <a:t>Reliability</a:t>
            </a:r>
          </a:p>
          <a:p>
            <a:pPr marL="800100" lvl="2" indent="-571500">
              <a:buFont typeface="Arial" panose="020B0604020202020204" pitchFamily="34" charset="0"/>
              <a:buChar char="•"/>
            </a:pPr>
            <a:r>
              <a:rPr lang="en-US" dirty="0">
                <a:latin typeface="+mj-lt"/>
              </a:rPr>
              <a:t>High density</a:t>
            </a:r>
          </a:p>
          <a:p>
            <a:pPr marL="800100" lvl="2" indent="-571500">
              <a:buFont typeface="Arial" panose="020B0604020202020204" pitchFamily="34" charset="0"/>
              <a:buChar char="•"/>
            </a:pPr>
            <a:r>
              <a:rPr lang="en-US" dirty="0">
                <a:latin typeface="+mj-lt"/>
              </a:rPr>
              <a:t>Health reporting</a:t>
            </a:r>
          </a:p>
          <a:p>
            <a:pPr marL="800100" lvl="2" indent="-571500">
              <a:buFont typeface="Arial" panose="020B0604020202020204" pitchFamily="34" charset="0"/>
              <a:buChar char="•"/>
            </a:pPr>
            <a:r>
              <a:rPr lang="en-US" dirty="0">
                <a:latin typeface="+mj-lt"/>
              </a:rPr>
              <a:t>Coordinated upgrades</a:t>
            </a:r>
          </a:p>
          <a:p>
            <a:pPr marL="571500" indent="-571500">
              <a:buFont typeface="Arial" panose="020B0604020202020204" pitchFamily="34" charset="0"/>
              <a:buChar char="•"/>
            </a:pPr>
            <a:r>
              <a:rPr lang="en-US" dirty="0"/>
              <a:t>Reliable Services programming model</a:t>
            </a:r>
          </a:p>
          <a:p>
            <a:pPr marL="800100" lvl="2" indent="-571500">
              <a:buFont typeface="Arial" panose="020B0604020202020204" pitchFamily="34" charset="0"/>
              <a:buChar char="•"/>
            </a:pPr>
            <a:r>
              <a:rPr lang="en-US" dirty="0">
                <a:latin typeface="+mj-lt"/>
              </a:rPr>
              <a:t>Service endpoint discovery</a:t>
            </a:r>
          </a:p>
          <a:p>
            <a:pPr marL="800100" lvl="2" indent="-571500">
              <a:buFont typeface="Arial" panose="020B0604020202020204" pitchFamily="34" charset="0"/>
              <a:buChar char="•"/>
            </a:pPr>
            <a:r>
              <a:rPr lang="en-US" dirty="0">
                <a:latin typeface="+mj-lt"/>
              </a:rPr>
              <a:t>Dynamic resource balancing based on actual resource usage</a:t>
            </a:r>
          </a:p>
          <a:p>
            <a:pPr marL="800100" lvl="2" indent="-571500">
              <a:buFont typeface="Arial" panose="020B0604020202020204" pitchFamily="34" charset="0"/>
              <a:buChar char="•"/>
            </a:pPr>
            <a:r>
              <a:rPr lang="en-US" dirty="0">
                <a:latin typeface="+mj-lt"/>
              </a:rPr>
              <a:t>Integrated application patterns e.g. Actor pattern and </a:t>
            </a:r>
            <a:r>
              <a:rPr lang="en-US" dirty="0" err="1">
                <a:latin typeface="+mj-lt"/>
              </a:rPr>
              <a:t>WebApi</a:t>
            </a:r>
            <a:endParaRPr lang="en-US" dirty="0">
              <a:latin typeface="+mj-lt"/>
            </a:endParaRPr>
          </a:p>
          <a:p>
            <a:pPr marL="800100" lvl="2" indent="-571500">
              <a:buFont typeface="Arial" panose="020B0604020202020204" pitchFamily="34" charset="0"/>
              <a:buChar char="•"/>
            </a:pPr>
            <a:r>
              <a:rPr lang="en-US" dirty="0">
                <a:latin typeface="+mj-lt"/>
              </a:rPr>
              <a:t>Visual Studio development e.g. F5 debugging, diagnostics events, package and deploy</a:t>
            </a:r>
          </a:p>
          <a:p>
            <a:pPr marL="571500" indent="-571500">
              <a:buFont typeface="Arial" panose="020B0604020202020204" pitchFamily="34" charset="0"/>
              <a:buChar char="•"/>
            </a:pPr>
            <a:r>
              <a:rPr lang="en-US" dirty="0"/>
              <a:t>Reliable Collections programming model</a:t>
            </a:r>
          </a:p>
          <a:p>
            <a:pPr marL="800100" lvl="2" indent="-571500">
              <a:buFont typeface="Arial" panose="020B0604020202020204" pitchFamily="34" charset="0"/>
              <a:buChar char="•"/>
            </a:pPr>
            <a:r>
              <a:rPr lang="en-US" dirty="0">
                <a:latin typeface="+mj-lt"/>
              </a:rPr>
              <a:t>Highly-reliable and scalable state</a:t>
            </a:r>
          </a:p>
          <a:p>
            <a:pPr marL="800100" lvl="2" indent="-571500">
              <a:buFont typeface="Arial" panose="020B0604020202020204" pitchFamily="34" charset="0"/>
              <a:buChar char="•"/>
            </a:pPr>
            <a:r>
              <a:rPr lang="en-US" dirty="0">
                <a:latin typeface="+mj-lt"/>
              </a:rPr>
              <a:t>Lower latency compared to external storage</a:t>
            </a:r>
          </a:p>
        </p:txBody>
      </p:sp>
      <p:sp>
        <p:nvSpPr>
          <p:cNvPr id="5" name="Rectangle 4"/>
          <p:cNvSpPr/>
          <p:nvPr/>
        </p:nvSpPr>
        <p:spPr>
          <a:xfrm>
            <a:off x="8989944" y="6211173"/>
            <a:ext cx="3121900" cy="584775"/>
          </a:xfrm>
          <a:prstGeom prst="rect">
            <a:avLst/>
          </a:prstGeom>
          <a:solidFill>
            <a:schemeClr val="tx2"/>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Reliable Collections (</a:t>
            </a:r>
            <a:r>
              <a:rPr kumimoji="0" lang="en-US" sz="1600"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stateful</a:t>
            </a: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(C#/.NET)</a:t>
            </a:r>
          </a:p>
        </p:txBody>
      </p:sp>
      <p:sp>
        <p:nvSpPr>
          <p:cNvPr id="6" name="Rectangle 5"/>
          <p:cNvSpPr/>
          <p:nvPr/>
        </p:nvSpPr>
        <p:spPr>
          <a:xfrm>
            <a:off x="8992328" y="4229973"/>
            <a:ext cx="3122787" cy="584775"/>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Reliable Service (stateless)</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(C#/.NET)</a:t>
            </a:r>
          </a:p>
        </p:txBody>
      </p:sp>
      <p:sp>
        <p:nvSpPr>
          <p:cNvPr id="7" name="Rectangle 6"/>
          <p:cNvSpPr/>
          <p:nvPr/>
        </p:nvSpPr>
        <p:spPr>
          <a:xfrm>
            <a:off x="8992918" y="2022407"/>
            <a:ext cx="3121605" cy="58477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Guest Executable (stateless)</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(i.e. Node.js, Java, .NET, etc.)</a:t>
            </a:r>
          </a:p>
        </p:txBody>
      </p:sp>
    </p:spTree>
    <p:extLst>
      <p:ext uri="{BB962C8B-B14F-4D97-AF65-F5344CB8AC3E}">
        <p14:creationId xmlns:p14="http://schemas.microsoft.com/office/powerpoint/2010/main" val="18186118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Watch User Group presentations </a:t>
            </a:r>
            <a:br>
              <a:rPr lang="en-US" b="1" dirty="0"/>
            </a:br>
            <a:r>
              <a:rPr lang="en-US" b="1" dirty="0"/>
              <a:t>for </a:t>
            </a:r>
            <a:r>
              <a:rPr lang="en-US" sz="6000" b="1" dirty="0"/>
              <a:t>FREE </a:t>
            </a:r>
            <a:r>
              <a:rPr lang="en-US" b="1" dirty="0"/>
              <a:t>online!</a:t>
            </a:r>
            <a:br>
              <a:rPr lang="en-US" b="1" dirty="0"/>
            </a:br>
            <a:endParaRPr lang="en-US" dirty="0"/>
          </a:p>
        </p:txBody>
      </p:sp>
      <p:sp>
        <p:nvSpPr>
          <p:cNvPr id="4" name="TextBox 3"/>
          <p:cNvSpPr txBox="1"/>
          <p:nvPr/>
        </p:nvSpPr>
        <p:spPr>
          <a:xfrm>
            <a:off x="427037" y="2049462"/>
            <a:ext cx="4516211" cy="1477328"/>
          </a:xfrm>
          <a:prstGeom prst="rect">
            <a:avLst/>
          </a:prstGeom>
          <a:noFill/>
        </p:spPr>
        <p:txBody>
          <a:bodyPr wrap="square" rtlCol="0">
            <a:spAutoFit/>
          </a:bodyPr>
          <a:lstStyle/>
          <a:p>
            <a:pPr marL="285750" indent="-285750">
              <a:buFont typeface="Arial" pitchFamily="34" charset="0"/>
              <a:buChar char="•"/>
            </a:pPr>
            <a:r>
              <a:rPr lang="en-US" dirty="0"/>
              <a:t>Miss a User Group meeting?</a:t>
            </a:r>
          </a:p>
          <a:p>
            <a:pPr marL="285750" indent="-285750">
              <a:buFont typeface="Arial" pitchFamily="34" charset="0"/>
              <a:buChar char="•"/>
            </a:pPr>
            <a:r>
              <a:rPr lang="en-US" dirty="0"/>
              <a:t>Forget something that you learned?</a:t>
            </a:r>
          </a:p>
          <a:p>
            <a:pPr marL="285750" indent="-285750">
              <a:buFont typeface="Arial" pitchFamily="34" charset="0"/>
              <a:buChar char="•"/>
            </a:pPr>
            <a:r>
              <a:rPr lang="en-US" dirty="0"/>
              <a:t>Want to see content from a User Group not in your area?</a:t>
            </a:r>
          </a:p>
          <a:p>
            <a:pPr marL="285750" indent="-285750">
              <a:buFont typeface="Arial" pitchFamily="34" charset="0"/>
              <a:buChar char="•"/>
            </a:pPr>
            <a:r>
              <a:rPr lang="en-US" dirty="0"/>
              <a:t>Want to share with a buddy?</a:t>
            </a:r>
          </a:p>
        </p:txBody>
      </p:sp>
      <p:sp>
        <p:nvSpPr>
          <p:cNvPr id="5" name="TextBox 4"/>
          <p:cNvSpPr txBox="1"/>
          <p:nvPr/>
        </p:nvSpPr>
        <p:spPr>
          <a:xfrm>
            <a:off x="5511993" y="2197527"/>
            <a:ext cx="2948339" cy="1200329"/>
          </a:xfrm>
          <a:prstGeom prst="rect">
            <a:avLst/>
          </a:prstGeom>
          <a:noFill/>
        </p:spPr>
        <p:txBody>
          <a:bodyPr wrap="square" rtlCol="0">
            <a:spAutoFit/>
          </a:bodyPr>
          <a:lstStyle/>
          <a:p>
            <a:pPr algn="ctr"/>
            <a:r>
              <a:rPr lang="en-US" dirty="0"/>
              <a:t>We know you cannot make it to every User Group meeting, </a:t>
            </a:r>
          </a:p>
          <a:p>
            <a:pPr algn="ctr"/>
            <a:r>
              <a:rPr lang="en-US" dirty="0"/>
              <a:t>that is why we post them online for you!</a:t>
            </a:r>
          </a:p>
        </p:txBody>
      </p:sp>
      <p:sp>
        <p:nvSpPr>
          <p:cNvPr id="6" name="TextBox 5"/>
          <p:cNvSpPr txBox="1"/>
          <p:nvPr/>
        </p:nvSpPr>
        <p:spPr>
          <a:xfrm>
            <a:off x="2162174" y="3907551"/>
            <a:ext cx="5817828" cy="1077218"/>
          </a:xfrm>
          <a:prstGeom prst="rect">
            <a:avLst/>
          </a:prstGeom>
          <a:noFill/>
        </p:spPr>
        <p:txBody>
          <a:bodyPr wrap="square" rtlCol="0">
            <a:spAutoFit/>
          </a:bodyPr>
          <a:lstStyle/>
          <a:p>
            <a:pPr algn="ctr"/>
            <a:r>
              <a:rPr lang="en-US" sz="2000" dirty="0"/>
              <a:t>We now have over </a:t>
            </a:r>
            <a:r>
              <a:rPr lang="en-US" sz="2400" b="1" dirty="0"/>
              <a:t>500 </a:t>
            </a:r>
            <a:r>
              <a:rPr lang="en-US" sz="2000" dirty="0"/>
              <a:t>presentations online</a:t>
            </a:r>
          </a:p>
          <a:p>
            <a:pPr algn="ctr"/>
            <a:r>
              <a:rPr lang="en-US" sz="2000" b="1" dirty="0"/>
              <a:t>That is over 100 GB of video</a:t>
            </a:r>
          </a:p>
          <a:p>
            <a:pPr algn="ctr"/>
            <a:r>
              <a:rPr lang="en-US" sz="2000" dirty="0"/>
              <a:t>New Content added all the time!</a:t>
            </a:r>
          </a:p>
        </p:txBody>
      </p:sp>
      <p:grpSp>
        <p:nvGrpSpPr>
          <p:cNvPr id="16" name="Group 15"/>
          <p:cNvGrpSpPr/>
          <p:nvPr/>
        </p:nvGrpSpPr>
        <p:grpSpPr>
          <a:xfrm>
            <a:off x="274639" y="5216493"/>
            <a:ext cx="2598276" cy="1446550"/>
            <a:chOff x="5900737" y="4977318"/>
            <a:chExt cx="2598276" cy="1446550"/>
          </a:xfrm>
        </p:grpSpPr>
        <p:sp>
          <p:nvSpPr>
            <p:cNvPr id="7" name="TextBox 6"/>
            <p:cNvSpPr txBox="1"/>
            <p:nvPr/>
          </p:nvSpPr>
          <p:spPr>
            <a:xfrm>
              <a:off x="5900737" y="4977318"/>
              <a:ext cx="2598276" cy="1446550"/>
            </a:xfrm>
            <a:prstGeom prst="rect">
              <a:avLst/>
            </a:prstGeom>
            <a:noFill/>
            <a:ln cmpd="thickThin">
              <a:solidFill>
                <a:schemeClr val="accent1"/>
              </a:solidFill>
            </a:ln>
          </p:spPr>
          <p:txBody>
            <a:bodyPr wrap="none" rtlCol="0">
              <a:spAutoFit/>
            </a:bodyPr>
            <a:lstStyle/>
            <a:p>
              <a:pPr algn="ctr"/>
              <a:r>
                <a:rPr lang="en-US" sz="1400" dirty="0"/>
                <a:t>For new content announcements</a:t>
              </a:r>
            </a:p>
            <a:p>
              <a:pPr algn="ctr"/>
              <a:endParaRPr lang="en-US" sz="1400" dirty="0"/>
            </a:p>
            <a:p>
              <a:pPr algn="ctr"/>
              <a:endParaRPr lang="en-US" sz="1400" dirty="0"/>
            </a:p>
            <a:p>
              <a:pPr algn="ctr"/>
              <a:endParaRPr lang="en-US" sz="1400" dirty="0"/>
            </a:p>
            <a:p>
              <a:pPr algn="ctr"/>
              <a:endParaRPr lang="en-US" sz="1400" dirty="0"/>
            </a:p>
            <a:p>
              <a:pPr algn="ctr"/>
              <a:r>
                <a:rPr lang="en-US" dirty="0"/>
                <a:t>@</a:t>
              </a:r>
              <a:r>
                <a:rPr lang="en-US" dirty="0" err="1"/>
                <a:t>UserGroupTV</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40478" y="1595805"/>
            <a:ext cx="2556277" cy="2492990"/>
          </a:xfrm>
          <a:prstGeom prst="rect">
            <a:avLst/>
          </a:prstGeom>
          <a:noFill/>
        </p:spPr>
        <p:txBody>
          <a:bodyPr wrap="none" rtlCol="0">
            <a:spAutoFit/>
          </a:bodyPr>
          <a:lstStyle/>
          <a:p>
            <a:r>
              <a:rPr lang="en-US" sz="1600" dirty="0"/>
              <a:t>All the topics you care about</a:t>
            </a:r>
          </a:p>
          <a:p>
            <a:r>
              <a:rPr lang="en-US" sz="1400" dirty="0"/>
              <a:t>Including:</a:t>
            </a:r>
          </a:p>
          <a:p>
            <a:pPr marL="285750" indent="-285750">
              <a:buFont typeface="Arial" pitchFamily="34" charset="0"/>
              <a:buChar char="•"/>
            </a:pPr>
            <a:r>
              <a:rPr lang="en-US" sz="1400" dirty="0"/>
              <a:t>Agile</a:t>
            </a:r>
          </a:p>
          <a:p>
            <a:pPr marL="285750" indent="-285750">
              <a:buFont typeface="Arial" pitchFamily="34" charset="0"/>
              <a:buChar char="•"/>
            </a:pPr>
            <a:r>
              <a:rPr lang="en-US" sz="1400" dirty="0"/>
              <a:t>C#</a:t>
            </a:r>
          </a:p>
          <a:p>
            <a:pPr marL="285750" indent="-285750">
              <a:buFont typeface="Arial" pitchFamily="34" charset="0"/>
              <a:buChar char="•"/>
            </a:pPr>
            <a:r>
              <a:rPr lang="en-US" sz="1400" dirty="0"/>
              <a:t>Entity Framework</a:t>
            </a:r>
          </a:p>
          <a:p>
            <a:pPr marL="285750" indent="-285750">
              <a:buFont typeface="Arial" pitchFamily="34" charset="0"/>
              <a:buChar char="•"/>
            </a:pPr>
            <a:r>
              <a:rPr lang="en-US" sz="1400" dirty="0"/>
              <a:t>HTML5</a:t>
            </a:r>
          </a:p>
          <a:p>
            <a:pPr marL="285750" indent="-285750">
              <a:buFont typeface="Arial" pitchFamily="34" charset="0"/>
              <a:buChar char="•"/>
            </a:pPr>
            <a:r>
              <a:rPr lang="en-US" sz="1400" dirty="0"/>
              <a:t>MVC</a:t>
            </a:r>
          </a:p>
          <a:p>
            <a:pPr marL="285750" indent="-285750">
              <a:buFont typeface="Arial" pitchFamily="34" charset="0"/>
              <a:buChar char="•"/>
            </a:pPr>
            <a:r>
              <a:rPr lang="en-US" sz="1400" dirty="0"/>
              <a:t>Silverlight</a:t>
            </a:r>
          </a:p>
          <a:p>
            <a:pPr marL="285750" indent="-285750">
              <a:buFont typeface="Arial" pitchFamily="34" charset="0"/>
              <a:buChar char="•"/>
            </a:pPr>
            <a:r>
              <a:rPr lang="en-US" sz="1400" dirty="0"/>
              <a:t>XAML</a:t>
            </a:r>
          </a:p>
          <a:p>
            <a:pPr marL="285750" indent="-285750">
              <a:buFont typeface="Arial" pitchFamily="34" charset="0"/>
              <a:buChar char="•"/>
            </a:pPr>
            <a:r>
              <a:rPr lang="en-US" sz="1400" dirty="0" err="1"/>
              <a:t>jQuery</a:t>
            </a:r>
            <a:endParaRPr lang="en-US" sz="1400" dirty="0"/>
          </a:p>
          <a:p>
            <a:pPr marL="285750" indent="-285750">
              <a:buFont typeface="Arial" pitchFamily="34" charset="0"/>
              <a:buChar char="•"/>
            </a:pPr>
            <a:r>
              <a:rPr lang="en-US" sz="1400" dirty="0"/>
              <a:t>and Much More!</a:t>
            </a:r>
          </a:p>
        </p:txBody>
      </p:sp>
      <p:sp>
        <p:nvSpPr>
          <p:cNvPr id="10" name="TextBox 9"/>
          <p:cNvSpPr txBox="1"/>
          <p:nvPr/>
        </p:nvSpPr>
        <p:spPr>
          <a:xfrm>
            <a:off x="3492038" y="6139823"/>
            <a:ext cx="4572000" cy="523220"/>
          </a:xfrm>
          <a:prstGeom prst="rect">
            <a:avLst/>
          </a:prstGeom>
          <a:noFill/>
        </p:spPr>
        <p:txBody>
          <a:bodyPr wrap="square" rtlCol="0">
            <a:spAutoFit/>
          </a:bodyPr>
          <a:lstStyle/>
          <a:p>
            <a:pPr algn="ctr"/>
            <a:r>
              <a:rPr lang="en-US" sz="2800" dirty="0"/>
              <a:t>http://www.UserGroup.tv</a:t>
            </a:r>
          </a:p>
        </p:txBody>
      </p:sp>
      <p:sp>
        <p:nvSpPr>
          <p:cNvPr id="11" name="TextBox 10"/>
          <p:cNvSpPr txBox="1"/>
          <p:nvPr/>
        </p:nvSpPr>
        <p:spPr>
          <a:xfrm>
            <a:off x="9040478" y="4274527"/>
            <a:ext cx="2074132" cy="830997"/>
          </a:xfrm>
          <a:prstGeom prst="rect">
            <a:avLst/>
          </a:prstGeom>
          <a:noFill/>
        </p:spPr>
        <p:txBody>
          <a:bodyPr wrap="square" rtlCol="0">
            <a:spAutoFit/>
          </a:bodyPr>
          <a:lstStyle/>
          <a:p>
            <a:pPr algn="ctr"/>
            <a:r>
              <a:rPr lang="en-US" sz="1600" dirty="0"/>
              <a:t>Presentations from the thought leaders on the topic.</a:t>
            </a:r>
          </a:p>
        </p:txBody>
      </p:sp>
      <p:pic>
        <p:nvPicPr>
          <p:cNvPr id="15" name="Picture 14" descr="http://www.usergroup.tv/wp-content/uploads/2012/05/Ug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58" y="5750393"/>
            <a:ext cx="3656245" cy="11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17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5311763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46537" y="1128449"/>
            <a:ext cx="6831690" cy="5548990"/>
          </a:xfrm>
          <a:prstGeom prst="rec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Cluster</a:t>
            </a:r>
          </a:p>
        </p:txBody>
      </p:sp>
      <p:sp>
        <p:nvSpPr>
          <p:cNvPr id="4" name="Rectangle 3"/>
          <p:cNvSpPr/>
          <p:nvPr/>
        </p:nvSpPr>
        <p:spPr bwMode="auto">
          <a:xfrm>
            <a:off x="2708221" y="3335844"/>
            <a:ext cx="1538002" cy="847582"/>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sp>
        <p:nvSpPr>
          <p:cNvPr id="6" name="Title 33"/>
          <p:cNvSpPr>
            <a:spLocks noGrp="1"/>
          </p:cNvSpPr>
          <p:nvPr>
            <p:ph type="title"/>
          </p:nvPr>
        </p:nvSpPr>
        <p:spPr>
          <a:xfrm>
            <a:off x="274639" y="295274"/>
            <a:ext cx="11889564" cy="917575"/>
          </a:xfrm>
        </p:spPr>
        <p:txBody>
          <a:bodyPr/>
          <a:lstStyle/>
          <a:p>
            <a:r>
              <a:rPr lang="en-US" dirty="0"/>
              <a:t>Captain Smack Down App</a:t>
            </a:r>
          </a:p>
        </p:txBody>
      </p:sp>
      <p:sp>
        <p:nvSpPr>
          <p:cNvPr id="7" name="Rectangle 6"/>
          <p:cNvSpPr/>
          <p:nvPr/>
        </p:nvSpPr>
        <p:spPr>
          <a:xfrm>
            <a:off x="5314950" y="2528600"/>
            <a:ext cx="2314626" cy="174103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#1</a:t>
            </a:r>
          </a:p>
        </p:txBody>
      </p:sp>
      <p:sp>
        <p:nvSpPr>
          <p:cNvPr id="8" name="Rectangle 7"/>
          <p:cNvSpPr/>
          <p:nvPr/>
        </p:nvSpPr>
        <p:spPr>
          <a:xfrm>
            <a:off x="5582356" y="298076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9" name="Rectangle 8"/>
          <p:cNvSpPr/>
          <p:nvPr/>
        </p:nvSpPr>
        <p:spPr>
          <a:xfrm>
            <a:off x="5574472" y="3624954"/>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p:cNvSpPr/>
          <p:nvPr/>
        </p:nvSpPr>
        <p:spPr>
          <a:xfrm>
            <a:off x="5314950" y="4528493"/>
            <a:ext cx="2314626" cy="177937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#2</a:t>
            </a:r>
          </a:p>
        </p:txBody>
      </p:sp>
      <p:sp>
        <p:nvSpPr>
          <p:cNvPr id="11" name="Rectangle 10"/>
          <p:cNvSpPr/>
          <p:nvPr/>
        </p:nvSpPr>
        <p:spPr>
          <a:xfrm>
            <a:off x="5582356" y="501870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12" name="Rectangle 11"/>
          <p:cNvSpPr/>
          <p:nvPr/>
        </p:nvSpPr>
        <p:spPr>
          <a:xfrm>
            <a:off x="5591259" y="5699312"/>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Rectangle 13"/>
          <p:cNvSpPr/>
          <p:nvPr/>
        </p:nvSpPr>
        <p:spPr>
          <a:xfrm>
            <a:off x="8686543" y="252860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#3</a:t>
            </a:r>
          </a:p>
        </p:txBody>
      </p:sp>
      <p:sp>
        <p:nvSpPr>
          <p:cNvPr id="15" name="Rectangle 14"/>
          <p:cNvSpPr/>
          <p:nvPr/>
        </p:nvSpPr>
        <p:spPr>
          <a:xfrm>
            <a:off x="8958156" y="3051440"/>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Starship</a:t>
            </a:r>
          </a:p>
        </p:txBody>
      </p:sp>
      <p:cxnSp>
        <p:nvCxnSpPr>
          <p:cNvPr id="16" name="Straight Arrow Connector 15"/>
          <p:cNvCxnSpPr>
            <a:endCxn id="4" idx="1"/>
          </p:cNvCxnSpPr>
          <p:nvPr/>
        </p:nvCxnSpPr>
        <p:spPr>
          <a:xfrm>
            <a:off x="1951037" y="3759635"/>
            <a:ext cx="757184"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3"/>
            <a:endCxn id="8" idx="1"/>
          </p:cNvCxnSpPr>
          <p:nvPr/>
        </p:nvCxnSpPr>
        <p:spPr>
          <a:xfrm flipV="1">
            <a:off x="4246221" y="3203959"/>
            <a:ext cx="1336134" cy="5556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3"/>
            <a:endCxn id="12" idx="1"/>
          </p:cNvCxnSpPr>
          <p:nvPr/>
        </p:nvCxnSpPr>
        <p:spPr>
          <a:xfrm>
            <a:off x="4246222" y="3759635"/>
            <a:ext cx="1345037" cy="216287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C:\Users\Jeffrey\AppData\Local\Microsoft\Windows\Temporary Internet Files\Content.IE5\Z5GQZJYD\MC9004325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31" y="2849123"/>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665476" y="454242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#4</a:t>
            </a:r>
          </a:p>
        </p:txBody>
      </p:sp>
      <p:sp>
        <p:nvSpPr>
          <p:cNvPr id="21" name="Rectangle 20"/>
          <p:cNvSpPr/>
          <p:nvPr/>
        </p:nvSpPr>
        <p:spPr>
          <a:xfrm>
            <a:off x="8946712" y="5021427"/>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CrabBoat</a:t>
            </a:r>
            <a:endPar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22" name="Straight Arrow Connector 21"/>
          <p:cNvCxnSpPr>
            <a:stCxn id="12" idx="3"/>
            <a:endCxn id="21" idx="1"/>
          </p:cNvCxnSpPr>
          <p:nvPr/>
        </p:nvCxnSpPr>
        <p:spPr>
          <a:xfrm flipV="1">
            <a:off x="7380299" y="5260615"/>
            <a:ext cx="1566413" cy="66189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40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nodeType="clickEffect">
                                  <p:stCondLst>
                                    <p:cond delay="0"/>
                                  </p:stCondLst>
                                  <p:childTnLst>
                                    <p:animEffect transition="out" filter="wipe(right)">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22" presetClass="exit" presetSubtype="2" fill="hold" nodeType="afterEffect">
                                  <p:stCondLst>
                                    <p:cond delay="0"/>
                                  </p:stCondLst>
                                  <p:childTnLst>
                                    <p:animEffect transition="out" filter="wipe(right)">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2" fill="hold" nodeType="clickEffect">
                                  <p:stCondLst>
                                    <p:cond delay="0"/>
                                  </p:stCondLst>
                                  <p:childTnLst>
                                    <p:animEffect transition="out" filter="wipe(right)">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par>
                          <p:cTn id="39" fill="hold">
                            <p:stCondLst>
                              <p:cond delay="500"/>
                            </p:stCondLst>
                            <p:childTnLst>
                              <p:par>
                                <p:cTn id="40" presetID="22" presetClass="exit" presetSubtype="2" fill="hold" nodeType="afterEffect">
                                  <p:stCondLst>
                                    <p:cond delay="0"/>
                                  </p:stCondLst>
                                  <p:childTnLst>
                                    <p:animEffect transition="out" filter="wipe(right)">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1000"/>
                            </p:stCondLst>
                            <p:childTnLst>
                              <p:par>
                                <p:cTn id="44" presetID="22" presetClass="exit" presetSubtype="2" fill="hold" nodeType="afterEffect">
                                  <p:stCondLst>
                                    <p:cond delay="0"/>
                                  </p:stCondLst>
                                  <p:childTnLst>
                                    <p:animEffect transition="out" filter="wipe(right)">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b="1" dirty="0"/>
              <a:t>Takeaways</a:t>
            </a:r>
            <a:endParaRPr lang="en-US" b="1" dirty="0"/>
          </a:p>
        </p:txBody>
      </p:sp>
      <p:sp>
        <p:nvSpPr>
          <p:cNvPr id="4" name="Text Placeholder 3"/>
          <p:cNvSpPr>
            <a:spLocks noGrp="1"/>
          </p:cNvSpPr>
          <p:nvPr>
            <p:ph type="body" sz="quarter" idx="10"/>
          </p:nvPr>
        </p:nvSpPr>
        <p:spPr>
          <a:xfrm>
            <a:off x="275481" y="1212850"/>
            <a:ext cx="11885514" cy="5318050"/>
          </a:xfrm>
        </p:spPr>
        <p:txBody>
          <a:bodyPr/>
          <a:lstStyle/>
          <a:p>
            <a:r>
              <a:rPr lang="en-US" sz="3672" dirty="0" err="1"/>
              <a:t>Microservices</a:t>
            </a:r>
            <a:r>
              <a:rPr lang="en-US" sz="3672" dirty="0"/>
              <a:t> enable development and management flexibility</a:t>
            </a:r>
          </a:p>
          <a:p>
            <a:endParaRPr lang="en-US" sz="3672" dirty="0"/>
          </a:p>
          <a:p>
            <a:r>
              <a:rPr lang="en-US" sz="3672" dirty="0"/>
              <a:t>Service Fabric is the platform for building applications with a </a:t>
            </a:r>
            <a:r>
              <a:rPr lang="en-US" sz="3672" dirty="0" err="1"/>
              <a:t>microservices</a:t>
            </a:r>
            <a:r>
              <a:rPr lang="en-US" sz="3672" dirty="0"/>
              <a:t> design approach</a:t>
            </a:r>
          </a:p>
          <a:p>
            <a:endParaRPr lang="en-US" sz="3672" dirty="0"/>
          </a:p>
          <a:p>
            <a:r>
              <a:rPr lang="en-US" sz="3672" dirty="0"/>
              <a:t>Service Fabric is battle tested and provides a rich platform for both development and management of services at scale</a:t>
            </a:r>
          </a:p>
        </p:txBody>
      </p:sp>
    </p:spTree>
    <p:extLst>
      <p:ext uri="{BB962C8B-B14F-4D97-AF65-F5344CB8AC3E}">
        <p14:creationId xmlns:p14="http://schemas.microsoft.com/office/powerpoint/2010/main" val="26163641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259628"/>
          </a:xfrm>
        </p:spPr>
        <p:txBody>
          <a:bodyPr/>
          <a:lstStyle/>
          <a:p>
            <a:r>
              <a:rPr lang="en-US" dirty="0"/>
              <a:t>Azure Service Fabric for Developers</a:t>
            </a:r>
          </a:p>
          <a:p>
            <a:pPr lvl="1"/>
            <a:r>
              <a:rPr lang="en-US" dirty="0"/>
              <a:t>Jeffrey Richter &amp; Mark </a:t>
            </a:r>
            <a:r>
              <a:rPr lang="en-US" dirty="0" err="1"/>
              <a:t>Fussell</a:t>
            </a:r>
            <a:endParaRPr lang="en-US" dirty="0"/>
          </a:p>
          <a:p>
            <a:pPr lvl="1"/>
            <a:r>
              <a:rPr lang="en-US" dirty="0">
                <a:hlinkClick r:id="rId2"/>
              </a:rPr>
              <a:t>https://channel9.msdn.com/Events/Build/2016/B874</a:t>
            </a:r>
            <a:endParaRPr lang="en-US" dirty="0"/>
          </a:p>
          <a:p>
            <a:pPr lvl="1"/>
            <a:endParaRPr lang="en-US" dirty="0"/>
          </a:p>
          <a:p>
            <a:r>
              <a:rPr lang="en-US" dirty="0"/>
              <a:t>Building </a:t>
            </a:r>
            <a:r>
              <a:rPr lang="en-US" dirty="0" err="1"/>
              <a:t>MicroServices</a:t>
            </a:r>
            <a:r>
              <a:rPr lang="en-US" dirty="0"/>
              <a:t> with Service Fabric</a:t>
            </a:r>
          </a:p>
          <a:p>
            <a:pPr lvl="1"/>
            <a:r>
              <a:rPr lang="en-US" dirty="0"/>
              <a:t>Matthew Snider</a:t>
            </a:r>
          </a:p>
          <a:p>
            <a:pPr lvl="1"/>
            <a:r>
              <a:rPr lang="en-US" dirty="0">
                <a:hlinkClick r:id="rId3"/>
              </a:rPr>
              <a:t>https://channel9.msdn.com/Events/Build/2016/T693</a:t>
            </a:r>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Service Fabric @ //build 2016</a:t>
            </a:r>
          </a:p>
        </p:txBody>
      </p:sp>
    </p:spTree>
    <p:extLst>
      <p:ext uri="{BB962C8B-B14F-4D97-AF65-F5344CB8AC3E}">
        <p14:creationId xmlns:p14="http://schemas.microsoft.com/office/powerpoint/2010/main" val="1094352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637106" y="1086292"/>
            <a:ext cx="9988956" cy="5556411"/>
          </a:xfrm>
          <a:prstGeom prst="roundRect">
            <a:avLst/>
          </a:prstGeom>
          <a:solidFill>
            <a:srgbClr val="FFFFFF">
              <a:lumMod val="75000"/>
            </a:srgbClr>
          </a:solidFill>
          <a:ln w="22225" cap="flat" cmpd="sng" algn="ctr">
            <a:solidFill>
              <a:srgbClr val="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5" name="Straight Arrow Connector 4"/>
          <p:cNvCxnSpPr/>
          <p:nvPr/>
        </p:nvCxnSpPr>
        <p:spPr>
          <a:xfrm flipH="1" flipV="1">
            <a:off x="2681423" y="2873007"/>
            <a:ext cx="1" cy="1679709"/>
          </a:xfrm>
          <a:prstGeom prst="straightConnector1">
            <a:avLst/>
          </a:prstGeom>
          <a:noFill/>
          <a:ln w="53975" cap="flat" cmpd="sng" algn="ctr">
            <a:solidFill>
              <a:srgbClr val="FFFFFF"/>
            </a:solidFill>
            <a:prstDash val="solid"/>
            <a:miter lim="800000"/>
            <a:tailEnd type="triangle"/>
          </a:ln>
          <a:effectLst/>
        </p:spPr>
      </p:cxnSp>
      <p:cxnSp>
        <p:nvCxnSpPr>
          <p:cNvPr id="6" name="Straight Arrow Connector 5"/>
          <p:cNvCxnSpPr/>
          <p:nvPr/>
        </p:nvCxnSpPr>
        <p:spPr>
          <a:xfrm flipH="1">
            <a:off x="6924803" y="771755"/>
            <a:ext cx="8210" cy="733394"/>
          </a:xfrm>
          <a:prstGeom prst="straightConnector1">
            <a:avLst/>
          </a:prstGeom>
          <a:noFill/>
          <a:ln w="53975" cap="flat" cmpd="sng" algn="ctr">
            <a:solidFill>
              <a:srgbClr val="FFFFFF"/>
            </a:solidFill>
            <a:prstDash val="solid"/>
            <a:miter lim="800000"/>
            <a:tailEnd type="triangle"/>
          </a:ln>
          <a:effectLst/>
        </p:spPr>
      </p:cxnSp>
      <p:sp>
        <p:nvSpPr>
          <p:cNvPr id="7" name="TextBox 6"/>
          <p:cNvSpPr txBox="1"/>
          <p:nvPr/>
        </p:nvSpPr>
        <p:spPr>
          <a:xfrm>
            <a:off x="4368238" y="715230"/>
            <a:ext cx="2477863"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 Fabric Cluster</a:t>
            </a:r>
          </a:p>
        </p:txBody>
      </p:sp>
      <p:cxnSp>
        <p:nvCxnSpPr>
          <p:cNvPr id="8" name="Straight Arrow Connector 7"/>
          <p:cNvCxnSpPr/>
          <p:nvPr/>
        </p:nvCxnSpPr>
        <p:spPr>
          <a:xfrm flipH="1">
            <a:off x="3379410" y="5538014"/>
            <a:ext cx="474478" cy="0"/>
          </a:xfrm>
          <a:prstGeom prst="straightConnector1">
            <a:avLst/>
          </a:prstGeom>
          <a:noFill/>
          <a:ln w="53975" cap="flat" cmpd="sng" algn="ctr">
            <a:solidFill>
              <a:srgbClr val="FFFFFF"/>
            </a:solidFill>
            <a:prstDash val="solid"/>
            <a:miter lim="800000"/>
            <a:tailEnd type="triangle"/>
          </a:ln>
          <a:effectLst/>
        </p:spPr>
      </p:cxnSp>
      <p:sp>
        <p:nvSpPr>
          <p:cNvPr id="9" name="Title 2"/>
          <p:cNvSpPr txBox="1">
            <a:spLocks/>
          </p:cNvSpPr>
          <p:nvPr/>
        </p:nvSpPr>
        <p:spPr>
          <a:xfrm>
            <a:off x="180053" y="76448"/>
            <a:ext cx="9953700" cy="519079"/>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400" b="0" i="0" u="none" strike="noStrike" kern="1200" cap="none" spc="-102" normalizeH="0" baseline="0" noProof="0" dirty="0">
                <a:ln w="3175">
                  <a:noFill/>
                </a:ln>
                <a:solidFill>
                  <a:srgbClr val="505050"/>
                </a:solidFill>
                <a:effectLst/>
                <a:uLnTx/>
                <a:uFillTx/>
                <a:latin typeface="Segoe UI Light"/>
                <a:ea typeface="MS PGothic" panose="020B0600070205080204" pitchFamily="34" charset="-128"/>
                <a:cs typeface="Segoe UI" pitchFamily="34" charset="0"/>
              </a:rPr>
              <a:t>Age of Ascent Architecture</a:t>
            </a:r>
          </a:p>
        </p:txBody>
      </p:sp>
      <p:grpSp>
        <p:nvGrpSpPr>
          <p:cNvPr id="10" name="Group 9"/>
          <p:cNvGrpSpPr/>
          <p:nvPr/>
        </p:nvGrpSpPr>
        <p:grpSpPr>
          <a:xfrm>
            <a:off x="2009362" y="4668737"/>
            <a:ext cx="1380344" cy="1908172"/>
            <a:chOff x="1683549" y="3907995"/>
            <a:chExt cx="1380344" cy="1908172"/>
          </a:xfrm>
        </p:grpSpPr>
        <p:grpSp>
          <p:nvGrpSpPr>
            <p:cNvPr id="11" name="Group 10"/>
            <p:cNvGrpSpPr/>
            <p:nvPr/>
          </p:nvGrpSpPr>
          <p:grpSpPr>
            <a:xfrm>
              <a:off x="1683549" y="3907995"/>
              <a:ext cx="1380344" cy="1908172"/>
              <a:chOff x="4046599" y="1478501"/>
              <a:chExt cx="2225689" cy="630439"/>
            </a:xfrm>
          </p:grpSpPr>
          <p:sp>
            <p:nvSpPr>
              <p:cNvPr id="16" name="TextBox 15"/>
              <p:cNvSpPr txBox="1"/>
              <p:nvPr/>
            </p:nvSpPr>
            <p:spPr>
              <a:xfrm>
                <a:off x="4046599" y="1857776"/>
                <a:ext cx="2225689" cy="251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Spatial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(In Space)</a:t>
                </a:r>
              </a:p>
            </p:txBody>
          </p:sp>
          <p:sp>
            <p:nvSpPr>
              <p:cNvPr id="17" name="Rounded Rectangle 16"/>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2" name="Group 11"/>
            <p:cNvGrpSpPr/>
            <p:nvPr/>
          </p:nvGrpSpPr>
          <p:grpSpPr>
            <a:xfrm>
              <a:off x="1864892" y="4030662"/>
              <a:ext cx="987565" cy="871427"/>
              <a:chOff x="10134831" y="5815300"/>
              <a:chExt cx="987565" cy="871427"/>
            </a:xfrm>
          </p:grpSpPr>
          <p:sp>
            <p:nvSpPr>
              <p:cNvPr id="13" name="Hexagon 12"/>
              <p:cNvSpPr>
                <a:spLocks noChangeAspect="1"/>
              </p:cNvSpPr>
              <p:nvPr/>
            </p:nvSpPr>
            <p:spPr bwMode="auto">
              <a:xfrm>
                <a:off x="10134831" y="5815300"/>
                <a:ext cx="987565" cy="871427"/>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4" name="Flowchart: Magnetic Disk 13"/>
              <p:cNvSpPr/>
              <p:nvPr/>
            </p:nvSpPr>
            <p:spPr>
              <a:xfrm>
                <a:off x="10495980" y="6392055"/>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0466204" y="6014280"/>
                <a:ext cx="340757" cy="26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18" name="Straight Arrow Connector 17"/>
          <p:cNvCxnSpPr/>
          <p:nvPr/>
        </p:nvCxnSpPr>
        <p:spPr>
          <a:xfrm flipV="1">
            <a:off x="4839546" y="2544852"/>
            <a:ext cx="1733770" cy="825428"/>
          </a:xfrm>
          <a:prstGeom prst="straightConnector1">
            <a:avLst/>
          </a:prstGeom>
          <a:noFill/>
          <a:ln w="53975" cap="flat" cmpd="sng" algn="ctr">
            <a:solidFill>
              <a:srgbClr val="00B050"/>
            </a:solidFill>
            <a:prstDash val="solid"/>
            <a:miter lim="800000"/>
            <a:headEnd type="triangle"/>
            <a:tailEnd type="triangle"/>
          </a:ln>
          <a:effectLst/>
        </p:spPr>
      </p:cxnSp>
      <p:grpSp>
        <p:nvGrpSpPr>
          <p:cNvPr id="19" name="Group 18"/>
          <p:cNvGrpSpPr/>
          <p:nvPr/>
        </p:nvGrpSpPr>
        <p:grpSpPr>
          <a:xfrm>
            <a:off x="2009361" y="1507308"/>
            <a:ext cx="2535037" cy="1166719"/>
            <a:chOff x="1718562" y="1939806"/>
            <a:chExt cx="2535037" cy="1166719"/>
          </a:xfrm>
        </p:grpSpPr>
        <p:sp>
          <p:nvSpPr>
            <p:cNvPr id="20" name="Hexagon 19"/>
            <p:cNvSpPr>
              <a:spLocks noChangeAspect="1"/>
            </p:cNvSpPr>
            <p:nvPr/>
          </p:nvSpPr>
          <p:spPr bwMode="auto">
            <a:xfrm>
              <a:off x="1943306" y="2120340"/>
              <a:ext cx="903330" cy="820884"/>
            </a:xfrm>
            <a:prstGeom prst="hexagon">
              <a:avLst/>
            </a:prstGeom>
            <a:solidFill>
              <a:srgbClr val="9C6CD2"/>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2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22" name="Group 21"/>
            <p:cNvGrpSpPr/>
            <p:nvPr/>
          </p:nvGrpSpPr>
          <p:grpSpPr>
            <a:xfrm>
              <a:off x="1718562" y="1939806"/>
              <a:ext cx="2535037" cy="1166719"/>
              <a:chOff x="4054450" y="1478501"/>
              <a:chExt cx="4087534" cy="385471"/>
            </a:xfrm>
          </p:grpSpPr>
          <p:sp>
            <p:nvSpPr>
              <p:cNvPr id="23" name="TextBox 22"/>
              <p:cNvSpPr txBox="1"/>
              <p:nvPr/>
            </p:nvSpPr>
            <p:spPr>
              <a:xfrm>
                <a:off x="6238814" y="1546284"/>
                <a:ext cx="1903170" cy="22574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Gaia (stateless)</a:t>
                </a:r>
              </a:p>
            </p:txBody>
          </p:sp>
          <p:sp>
            <p:nvSpPr>
              <p:cNvPr id="24" name="Rounded Rectangle 23"/>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25" name="Group 24"/>
          <p:cNvGrpSpPr/>
          <p:nvPr/>
        </p:nvGrpSpPr>
        <p:grpSpPr>
          <a:xfrm>
            <a:off x="3899664" y="5016213"/>
            <a:ext cx="3833891" cy="1637331"/>
            <a:chOff x="4247365" y="4318414"/>
            <a:chExt cx="3833891" cy="1637331"/>
          </a:xfrm>
        </p:grpSpPr>
        <p:grpSp>
          <p:nvGrpSpPr>
            <p:cNvPr id="26" name="Group 25"/>
            <p:cNvGrpSpPr/>
            <p:nvPr/>
          </p:nvGrpSpPr>
          <p:grpSpPr>
            <a:xfrm>
              <a:off x="4482231" y="4456751"/>
              <a:ext cx="903330" cy="820884"/>
              <a:chOff x="4482231" y="4456751"/>
              <a:chExt cx="903330" cy="820884"/>
            </a:xfrm>
          </p:grpSpPr>
          <p:grpSp>
            <p:nvGrpSpPr>
              <p:cNvPr id="40" name="Group 39"/>
              <p:cNvGrpSpPr/>
              <p:nvPr/>
            </p:nvGrpSpPr>
            <p:grpSpPr>
              <a:xfrm>
                <a:off x="4482231" y="4456751"/>
                <a:ext cx="903330" cy="820884"/>
                <a:chOff x="8614587" y="2125678"/>
                <a:chExt cx="1076510" cy="1007092"/>
              </a:xfrm>
            </p:grpSpPr>
            <p:sp>
              <p:nvSpPr>
                <p:cNvPr id="42" name="Hexagon 4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Flowchart: Magnetic Disk 40"/>
              <p:cNvSpPr/>
              <p:nvPr/>
            </p:nvSpPr>
            <p:spPr>
              <a:xfrm>
                <a:off x="4794915"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7" name="Group 26"/>
            <p:cNvGrpSpPr/>
            <p:nvPr/>
          </p:nvGrpSpPr>
          <p:grpSpPr>
            <a:xfrm>
              <a:off x="4247365" y="4318414"/>
              <a:ext cx="3833891" cy="1637331"/>
              <a:chOff x="4054450" y="1478501"/>
              <a:chExt cx="2360979" cy="540956"/>
            </a:xfrm>
          </p:grpSpPr>
          <p:sp>
            <p:nvSpPr>
              <p:cNvPr id="38" name="TextBox 3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Trade	          Inventory        Production</a:t>
                </a:r>
              </a:p>
            </p:txBody>
          </p:sp>
          <p:sp>
            <p:nvSpPr>
              <p:cNvPr id="39" name="Rounded Rectangle 3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28" name="Group 27"/>
            <p:cNvGrpSpPr/>
            <p:nvPr/>
          </p:nvGrpSpPr>
          <p:grpSpPr>
            <a:xfrm>
              <a:off x="5708236" y="4462680"/>
              <a:ext cx="903330" cy="820884"/>
              <a:chOff x="5708236" y="4462680"/>
              <a:chExt cx="903330" cy="820884"/>
            </a:xfrm>
          </p:grpSpPr>
          <p:grpSp>
            <p:nvGrpSpPr>
              <p:cNvPr id="34" name="Group 33"/>
              <p:cNvGrpSpPr/>
              <p:nvPr/>
            </p:nvGrpSpPr>
            <p:grpSpPr>
              <a:xfrm>
                <a:off x="5708236" y="4462680"/>
                <a:ext cx="903330" cy="820884"/>
                <a:chOff x="8614587" y="2125678"/>
                <a:chExt cx="1076510" cy="1007092"/>
              </a:xfrm>
            </p:grpSpPr>
            <p:sp>
              <p:nvSpPr>
                <p:cNvPr id="36" name="Hexagon 3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Flowchart: Magnetic Disk 34"/>
              <p:cNvSpPr/>
              <p:nvPr/>
            </p:nvSpPr>
            <p:spPr>
              <a:xfrm>
                <a:off x="6020920" y="4934089"/>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9" name="Group 28"/>
            <p:cNvGrpSpPr/>
            <p:nvPr/>
          </p:nvGrpSpPr>
          <p:grpSpPr>
            <a:xfrm>
              <a:off x="6901507" y="4456751"/>
              <a:ext cx="903330" cy="820884"/>
              <a:chOff x="6901507" y="4456751"/>
              <a:chExt cx="903330" cy="820884"/>
            </a:xfrm>
          </p:grpSpPr>
          <p:grpSp>
            <p:nvGrpSpPr>
              <p:cNvPr id="30" name="Group 29"/>
              <p:cNvGrpSpPr/>
              <p:nvPr/>
            </p:nvGrpSpPr>
            <p:grpSpPr>
              <a:xfrm>
                <a:off x="6901507" y="4456751"/>
                <a:ext cx="903330" cy="820884"/>
                <a:chOff x="8614587" y="2125678"/>
                <a:chExt cx="1076510" cy="1007092"/>
              </a:xfrm>
            </p:grpSpPr>
            <p:sp>
              <p:nvSpPr>
                <p:cNvPr id="32" name="Hexagon 3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Flowchart: Magnetic Disk 30"/>
              <p:cNvSpPr/>
              <p:nvPr/>
            </p:nvSpPr>
            <p:spPr>
              <a:xfrm>
                <a:off x="7214191"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grpSp>
        <p:nvGrpSpPr>
          <p:cNvPr id="44" name="Group 43"/>
          <p:cNvGrpSpPr/>
          <p:nvPr/>
        </p:nvGrpSpPr>
        <p:grpSpPr>
          <a:xfrm>
            <a:off x="10003044" y="5022455"/>
            <a:ext cx="1387662" cy="1637328"/>
            <a:chOff x="5135376" y="1807960"/>
            <a:chExt cx="1387662" cy="1637328"/>
          </a:xfrm>
        </p:grpSpPr>
        <p:grpSp>
          <p:nvGrpSpPr>
            <p:cNvPr id="45" name="Group 44"/>
            <p:cNvGrpSpPr/>
            <p:nvPr/>
          </p:nvGrpSpPr>
          <p:grpSpPr>
            <a:xfrm>
              <a:off x="5135376" y="1807960"/>
              <a:ext cx="1387662" cy="1637328"/>
              <a:chOff x="4054450" y="1478501"/>
              <a:chExt cx="2360979" cy="540955"/>
            </a:xfrm>
          </p:grpSpPr>
          <p:sp>
            <p:nvSpPr>
              <p:cNvPr id="50" name="TextBox 49"/>
              <p:cNvSpPr txBox="1"/>
              <p:nvPr/>
            </p:nvSpPr>
            <p:spPr>
              <a:xfrm>
                <a:off x="4054450" y="1857775"/>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Comms</a:t>
                </a:r>
              </a:p>
            </p:txBody>
          </p:sp>
          <p:sp>
            <p:nvSpPr>
              <p:cNvPr id="51" name="Rounded Rectangle 5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46" name="Group 45"/>
            <p:cNvGrpSpPr/>
            <p:nvPr/>
          </p:nvGrpSpPr>
          <p:grpSpPr>
            <a:xfrm>
              <a:off x="5382406" y="1978659"/>
              <a:ext cx="903330" cy="820884"/>
              <a:chOff x="8614587" y="2125678"/>
              <a:chExt cx="1076510" cy="1007092"/>
            </a:xfrm>
          </p:grpSpPr>
          <p:sp>
            <p:nvSpPr>
              <p:cNvPr id="48" name="Hexagon 4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 name="Flowchart: Magnetic Disk 4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52" name="Group 51"/>
          <p:cNvGrpSpPr/>
          <p:nvPr/>
        </p:nvGrpSpPr>
        <p:grpSpPr>
          <a:xfrm>
            <a:off x="8419294" y="5028181"/>
            <a:ext cx="1387662" cy="1637331"/>
            <a:chOff x="5135376" y="1807960"/>
            <a:chExt cx="1387662" cy="1637331"/>
          </a:xfrm>
        </p:grpSpPr>
        <p:grpSp>
          <p:nvGrpSpPr>
            <p:cNvPr id="53" name="Group 52"/>
            <p:cNvGrpSpPr/>
            <p:nvPr/>
          </p:nvGrpSpPr>
          <p:grpSpPr>
            <a:xfrm>
              <a:off x="5135376" y="1807960"/>
              <a:ext cx="1387662" cy="1637331"/>
              <a:chOff x="4054450" y="1478501"/>
              <a:chExt cx="2360979" cy="540956"/>
            </a:xfrm>
          </p:grpSpPr>
          <p:sp>
            <p:nvSpPr>
              <p:cNvPr id="58" name="TextBox 5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Navigation</a:t>
                </a:r>
              </a:p>
            </p:txBody>
          </p:sp>
          <p:sp>
            <p:nvSpPr>
              <p:cNvPr id="59" name="Rounded Rectangle 5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54" name="Group 53"/>
            <p:cNvGrpSpPr/>
            <p:nvPr/>
          </p:nvGrpSpPr>
          <p:grpSpPr>
            <a:xfrm>
              <a:off x="5382406" y="1978659"/>
              <a:ext cx="903330" cy="820884"/>
              <a:chOff x="8614587" y="2125678"/>
              <a:chExt cx="1076510" cy="1007092"/>
            </a:xfrm>
          </p:grpSpPr>
          <p:sp>
            <p:nvSpPr>
              <p:cNvPr id="56" name="Hexagon 5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5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Flowchart: Magnetic Disk 5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0" name="Group 59"/>
          <p:cNvGrpSpPr/>
          <p:nvPr/>
        </p:nvGrpSpPr>
        <p:grpSpPr>
          <a:xfrm>
            <a:off x="5439726" y="3233807"/>
            <a:ext cx="1387662" cy="1637331"/>
            <a:chOff x="5135376" y="1807960"/>
            <a:chExt cx="1387662" cy="1637331"/>
          </a:xfrm>
        </p:grpSpPr>
        <p:grpSp>
          <p:nvGrpSpPr>
            <p:cNvPr id="61" name="Group 60"/>
            <p:cNvGrpSpPr/>
            <p:nvPr/>
          </p:nvGrpSpPr>
          <p:grpSpPr>
            <a:xfrm>
              <a:off x="5135376" y="1807960"/>
              <a:ext cx="1387662" cy="1637331"/>
              <a:chOff x="4054450" y="1478501"/>
              <a:chExt cx="2360979" cy="540956"/>
            </a:xfrm>
          </p:grpSpPr>
          <p:sp>
            <p:nvSpPr>
              <p:cNvPr id="66" name="TextBox 65"/>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Player</a:t>
                </a:r>
              </a:p>
            </p:txBody>
          </p:sp>
          <p:sp>
            <p:nvSpPr>
              <p:cNvPr id="67" name="Rounded Rectangle 66"/>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62" name="Group 61"/>
            <p:cNvGrpSpPr/>
            <p:nvPr/>
          </p:nvGrpSpPr>
          <p:grpSpPr>
            <a:xfrm>
              <a:off x="5382406" y="1978659"/>
              <a:ext cx="903330" cy="820884"/>
              <a:chOff x="8614587" y="2125678"/>
              <a:chExt cx="1076510" cy="1007092"/>
            </a:xfrm>
          </p:grpSpPr>
          <p:sp>
            <p:nvSpPr>
              <p:cNvPr id="64" name="Hexagon 63"/>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6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 name="Flowchart: Magnetic Disk 62"/>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8" name="Group 67"/>
          <p:cNvGrpSpPr/>
          <p:nvPr/>
        </p:nvGrpSpPr>
        <p:grpSpPr>
          <a:xfrm>
            <a:off x="3899664" y="3222390"/>
            <a:ext cx="1387662" cy="1637331"/>
            <a:chOff x="5135376" y="1807960"/>
            <a:chExt cx="1387662" cy="1637331"/>
          </a:xfrm>
        </p:grpSpPr>
        <p:grpSp>
          <p:nvGrpSpPr>
            <p:cNvPr id="69" name="Group 68"/>
            <p:cNvGrpSpPr/>
            <p:nvPr/>
          </p:nvGrpSpPr>
          <p:grpSpPr>
            <a:xfrm>
              <a:off x="5135376" y="1807960"/>
              <a:ext cx="1387662" cy="1637331"/>
              <a:chOff x="4054450" y="1478501"/>
              <a:chExt cx="2360979" cy="540956"/>
            </a:xfrm>
          </p:grpSpPr>
          <p:sp>
            <p:nvSpPr>
              <p:cNvPr id="74" name="TextBox 73"/>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Account</a:t>
                </a:r>
              </a:p>
            </p:txBody>
          </p:sp>
          <p:sp>
            <p:nvSpPr>
              <p:cNvPr id="75" name="Rounded Rectangle 74"/>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0" name="Group 69"/>
            <p:cNvGrpSpPr/>
            <p:nvPr/>
          </p:nvGrpSpPr>
          <p:grpSpPr>
            <a:xfrm>
              <a:off x="5382406" y="1978659"/>
              <a:ext cx="903330" cy="820884"/>
              <a:chOff x="8614587" y="2125678"/>
              <a:chExt cx="1076510" cy="1007092"/>
            </a:xfrm>
          </p:grpSpPr>
          <p:sp>
            <p:nvSpPr>
              <p:cNvPr id="72" name="Hexagon 7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7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Flowchart: Magnetic Disk 70"/>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76" name="Group 75"/>
          <p:cNvGrpSpPr/>
          <p:nvPr/>
        </p:nvGrpSpPr>
        <p:grpSpPr>
          <a:xfrm>
            <a:off x="8479044" y="3238457"/>
            <a:ext cx="1387662" cy="1637331"/>
            <a:chOff x="5135376" y="1807960"/>
            <a:chExt cx="1387662" cy="1637331"/>
          </a:xfrm>
        </p:grpSpPr>
        <p:grpSp>
          <p:nvGrpSpPr>
            <p:cNvPr id="77" name="Group 76"/>
            <p:cNvGrpSpPr/>
            <p:nvPr/>
          </p:nvGrpSpPr>
          <p:grpSpPr>
            <a:xfrm>
              <a:off x="5135376" y="1807960"/>
              <a:ext cx="1387662" cy="1637331"/>
              <a:chOff x="4054450" y="1478501"/>
              <a:chExt cx="2360979" cy="540956"/>
            </a:xfrm>
          </p:grpSpPr>
          <p:sp>
            <p:nvSpPr>
              <p:cNvPr id="82" name="TextBox 81"/>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Crew</a:t>
                </a:r>
              </a:p>
            </p:txBody>
          </p:sp>
          <p:sp>
            <p:nvSpPr>
              <p:cNvPr id="83" name="Rounded Rectangle 8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8" name="Group 77"/>
            <p:cNvGrpSpPr/>
            <p:nvPr/>
          </p:nvGrpSpPr>
          <p:grpSpPr>
            <a:xfrm>
              <a:off x="5382406" y="1978659"/>
              <a:ext cx="903330" cy="820884"/>
              <a:chOff x="8614587" y="2125678"/>
              <a:chExt cx="1076510" cy="1007092"/>
            </a:xfrm>
          </p:grpSpPr>
          <p:sp>
            <p:nvSpPr>
              <p:cNvPr id="80" name="Hexagon 79"/>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 name="Flowchart: Magnetic Disk 7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84" name="Group 83"/>
          <p:cNvGrpSpPr/>
          <p:nvPr/>
        </p:nvGrpSpPr>
        <p:grpSpPr>
          <a:xfrm>
            <a:off x="6963726" y="3238416"/>
            <a:ext cx="1514930" cy="1637331"/>
            <a:chOff x="5135376" y="1807960"/>
            <a:chExt cx="1514930" cy="1637331"/>
          </a:xfrm>
        </p:grpSpPr>
        <p:grpSp>
          <p:nvGrpSpPr>
            <p:cNvPr id="85" name="Group 84"/>
            <p:cNvGrpSpPr/>
            <p:nvPr/>
          </p:nvGrpSpPr>
          <p:grpSpPr>
            <a:xfrm>
              <a:off x="5135376" y="1807960"/>
              <a:ext cx="1514930" cy="1637331"/>
              <a:chOff x="4054450" y="1478501"/>
              <a:chExt cx="2577513" cy="540956"/>
            </a:xfrm>
          </p:grpSpPr>
          <p:sp>
            <p:nvSpPr>
              <p:cNvPr id="90" name="TextBox 89"/>
              <p:cNvSpPr txBox="1"/>
              <p:nvPr/>
            </p:nvSpPr>
            <p:spPr>
              <a:xfrm>
                <a:off x="4054450" y="1857776"/>
                <a:ext cx="2577513"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Commerce</a:t>
                </a:r>
              </a:p>
            </p:txBody>
          </p:sp>
          <p:sp>
            <p:nvSpPr>
              <p:cNvPr id="91" name="Rounded Rectangle 9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86" name="Group 85"/>
            <p:cNvGrpSpPr/>
            <p:nvPr/>
          </p:nvGrpSpPr>
          <p:grpSpPr>
            <a:xfrm>
              <a:off x="5382406" y="1978659"/>
              <a:ext cx="903330" cy="820884"/>
              <a:chOff x="8614587" y="2125678"/>
              <a:chExt cx="1076510" cy="1007092"/>
            </a:xfrm>
          </p:grpSpPr>
          <p:sp>
            <p:nvSpPr>
              <p:cNvPr id="88" name="Hexagon 8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 name="Flowchart: Magnetic Disk 8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92" name="Group 91"/>
          <p:cNvGrpSpPr/>
          <p:nvPr/>
        </p:nvGrpSpPr>
        <p:grpSpPr>
          <a:xfrm>
            <a:off x="10003044" y="3236379"/>
            <a:ext cx="1387662" cy="1637331"/>
            <a:chOff x="5135376" y="1807960"/>
            <a:chExt cx="1387662" cy="1637331"/>
          </a:xfrm>
        </p:grpSpPr>
        <p:grpSp>
          <p:nvGrpSpPr>
            <p:cNvPr id="93" name="Group 92"/>
            <p:cNvGrpSpPr/>
            <p:nvPr/>
          </p:nvGrpSpPr>
          <p:grpSpPr>
            <a:xfrm>
              <a:off x="5135376" y="1807960"/>
              <a:ext cx="1387662" cy="1637331"/>
              <a:chOff x="4054450" y="1478501"/>
              <a:chExt cx="2360979" cy="540956"/>
            </a:xfrm>
          </p:grpSpPr>
          <p:sp>
            <p:nvSpPr>
              <p:cNvPr id="98" name="TextBox 9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Alliance</a:t>
                </a:r>
              </a:p>
            </p:txBody>
          </p:sp>
          <p:sp>
            <p:nvSpPr>
              <p:cNvPr id="99" name="Rounded Rectangle 9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94" name="Group 93"/>
            <p:cNvGrpSpPr/>
            <p:nvPr/>
          </p:nvGrpSpPr>
          <p:grpSpPr>
            <a:xfrm>
              <a:off x="5382406" y="1978659"/>
              <a:ext cx="903330" cy="820884"/>
              <a:chOff x="8614587" y="2125678"/>
              <a:chExt cx="1076510" cy="1007092"/>
            </a:xfrm>
          </p:grpSpPr>
          <p:sp>
            <p:nvSpPr>
              <p:cNvPr id="96" name="Hexagon 9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9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 name="Flowchart: Magnetic Disk 9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00" name="Group 99"/>
          <p:cNvGrpSpPr/>
          <p:nvPr/>
        </p:nvGrpSpPr>
        <p:grpSpPr>
          <a:xfrm>
            <a:off x="5170853" y="1369377"/>
            <a:ext cx="2461226" cy="1166719"/>
            <a:chOff x="632811" y="1939806"/>
            <a:chExt cx="2461226" cy="1166719"/>
          </a:xfrm>
        </p:grpSpPr>
        <p:sp>
          <p:nvSpPr>
            <p:cNvPr id="101" name="Hexagon 100"/>
            <p:cNvSpPr>
              <a:spLocks noChangeAspect="1"/>
            </p:cNvSpPr>
            <p:nvPr/>
          </p:nvSpPr>
          <p:spPr bwMode="auto">
            <a:xfrm>
              <a:off x="1943306" y="2120340"/>
              <a:ext cx="903330" cy="820884"/>
            </a:xfrm>
            <a:prstGeom prst="hexagon">
              <a:avLst/>
            </a:prstGeom>
            <a:solidFill>
              <a:srgbClr val="5C2D91">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102"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103" name="Group 102"/>
            <p:cNvGrpSpPr/>
            <p:nvPr/>
          </p:nvGrpSpPr>
          <p:grpSpPr>
            <a:xfrm>
              <a:off x="632811" y="1939806"/>
              <a:ext cx="2461226" cy="1166719"/>
              <a:chOff x="2303767" y="1478501"/>
              <a:chExt cx="3968521" cy="385471"/>
            </a:xfrm>
          </p:grpSpPr>
          <p:sp>
            <p:nvSpPr>
              <p:cNvPr id="104" name="TextBox 103"/>
              <p:cNvSpPr txBox="1"/>
              <p:nvPr/>
            </p:nvSpPr>
            <p:spPr>
              <a:xfrm>
                <a:off x="2303767" y="1574191"/>
                <a:ext cx="2173097" cy="251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Avatar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(stateless)</a:t>
                </a:r>
              </a:p>
            </p:txBody>
          </p:sp>
          <p:sp>
            <p:nvSpPr>
              <p:cNvPr id="105" name="Rounded Rectangle 104"/>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106" name="Group 105"/>
          <p:cNvGrpSpPr/>
          <p:nvPr/>
        </p:nvGrpSpPr>
        <p:grpSpPr>
          <a:xfrm>
            <a:off x="8342706" y="1399685"/>
            <a:ext cx="1551737" cy="1570050"/>
            <a:chOff x="5135376" y="1807961"/>
            <a:chExt cx="1551737" cy="1570050"/>
          </a:xfrm>
        </p:grpSpPr>
        <p:grpSp>
          <p:nvGrpSpPr>
            <p:cNvPr id="107" name="Group 106"/>
            <p:cNvGrpSpPr/>
            <p:nvPr/>
          </p:nvGrpSpPr>
          <p:grpSpPr>
            <a:xfrm>
              <a:off x="5135376" y="1807961"/>
              <a:ext cx="1551737" cy="1570050"/>
              <a:chOff x="4054450" y="1478501"/>
              <a:chExt cx="2640137" cy="518727"/>
            </a:xfrm>
          </p:grpSpPr>
          <p:sp>
            <p:nvSpPr>
              <p:cNvPr id="112" name="TextBox 111"/>
              <p:cNvSpPr txBox="1"/>
              <p:nvPr/>
            </p:nvSpPr>
            <p:spPr>
              <a:xfrm>
                <a:off x="4333608" y="183554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AI</a:t>
                </a:r>
              </a:p>
            </p:txBody>
          </p:sp>
          <p:sp>
            <p:nvSpPr>
              <p:cNvPr id="113" name="Rounded Rectangle 11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8" name="Group 107"/>
            <p:cNvGrpSpPr/>
            <p:nvPr/>
          </p:nvGrpSpPr>
          <p:grpSpPr>
            <a:xfrm>
              <a:off x="5382406" y="1978659"/>
              <a:ext cx="903330" cy="820884"/>
              <a:chOff x="8614587" y="2125678"/>
              <a:chExt cx="1076510" cy="1007092"/>
            </a:xfrm>
          </p:grpSpPr>
          <p:sp>
            <p:nvSpPr>
              <p:cNvPr id="110" name="Hexagon 109"/>
              <p:cNvSpPr/>
              <p:nvPr/>
            </p:nvSpPr>
            <p:spPr bwMode="auto">
              <a:xfrm>
                <a:off x="8614587" y="2125678"/>
                <a:ext cx="1076510" cy="1007092"/>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9" name="Flowchart: Magnetic Disk 10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14" name="Group 113"/>
          <p:cNvGrpSpPr/>
          <p:nvPr/>
        </p:nvGrpSpPr>
        <p:grpSpPr>
          <a:xfrm>
            <a:off x="9893910" y="1399684"/>
            <a:ext cx="1418024" cy="1560334"/>
            <a:chOff x="5135376" y="1807960"/>
            <a:chExt cx="1418024" cy="1560334"/>
          </a:xfrm>
        </p:grpSpPr>
        <p:grpSp>
          <p:nvGrpSpPr>
            <p:cNvPr id="115" name="Group 114"/>
            <p:cNvGrpSpPr/>
            <p:nvPr/>
          </p:nvGrpSpPr>
          <p:grpSpPr>
            <a:xfrm>
              <a:off x="5135376" y="1807960"/>
              <a:ext cx="1418024" cy="1560334"/>
              <a:chOff x="4054450" y="1478501"/>
              <a:chExt cx="2412637" cy="515517"/>
            </a:xfrm>
          </p:grpSpPr>
          <p:sp>
            <p:nvSpPr>
              <p:cNvPr id="120" name="TextBox 119"/>
              <p:cNvSpPr txBox="1"/>
              <p:nvPr/>
            </p:nvSpPr>
            <p:spPr>
              <a:xfrm>
                <a:off x="4106108" y="183233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Events</a:t>
                </a:r>
              </a:p>
            </p:txBody>
          </p:sp>
          <p:sp>
            <p:nvSpPr>
              <p:cNvPr id="121" name="Rounded Rectangle 12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16" name="Group 115"/>
            <p:cNvGrpSpPr/>
            <p:nvPr/>
          </p:nvGrpSpPr>
          <p:grpSpPr>
            <a:xfrm>
              <a:off x="5382406" y="1978659"/>
              <a:ext cx="903330" cy="820884"/>
              <a:chOff x="8614587" y="2125678"/>
              <a:chExt cx="1076510" cy="1007092"/>
            </a:xfrm>
          </p:grpSpPr>
          <p:sp>
            <p:nvSpPr>
              <p:cNvPr id="118" name="Hexagon 117"/>
              <p:cNvSpPr/>
              <p:nvPr/>
            </p:nvSpPr>
            <p:spPr bwMode="auto">
              <a:xfrm>
                <a:off x="8614587" y="2125678"/>
                <a:ext cx="1076510" cy="1007092"/>
              </a:xfrm>
              <a:prstGeom prst="hexagon">
                <a:avLst/>
              </a:prstGeom>
              <a:solidFill>
                <a:srgbClr val="FFB900">
                  <a:lumMod val="75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7" name="Flowchart: Magnetic Disk 11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cxnSp>
        <p:nvCxnSpPr>
          <p:cNvPr id="122" name="Straight Arrow Connector 121"/>
          <p:cNvCxnSpPr>
            <a:stCxn id="64" idx="5"/>
          </p:cNvCxnSpPr>
          <p:nvPr/>
        </p:nvCxnSpPr>
        <p:spPr>
          <a:xfrm flipV="1">
            <a:off x="6384865" y="2544854"/>
            <a:ext cx="218813" cy="859652"/>
          </a:xfrm>
          <a:prstGeom prst="straightConnector1">
            <a:avLst/>
          </a:prstGeom>
          <a:noFill/>
          <a:ln w="53975" cap="flat" cmpd="sng" algn="ctr">
            <a:solidFill>
              <a:srgbClr val="00B050"/>
            </a:solidFill>
            <a:prstDash val="solid"/>
            <a:miter lim="800000"/>
            <a:headEnd type="triangle"/>
            <a:tailEnd type="triangle"/>
          </a:ln>
          <a:effectLst/>
        </p:spPr>
      </p:cxnSp>
      <p:cxnSp>
        <p:nvCxnSpPr>
          <p:cNvPr id="123" name="Straight Arrow Connector 122"/>
          <p:cNvCxnSpPr>
            <a:stCxn id="88" idx="4"/>
            <a:endCxn id="105" idx="2"/>
          </p:cNvCxnSpPr>
          <p:nvPr/>
        </p:nvCxnSpPr>
        <p:spPr>
          <a:xfrm flipH="1" flipV="1">
            <a:off x="6944342" y="2536096"/>
            <a:ext cx="471635" cy="873019"/>
          </a:xfrm>
          <a:prstGeom prst="straightConnector1">
            <a:avLst/>
          </a:prstGeom>
          <a:noFill/>
          <a:ln w="53975" cap="flat" cmpd="sng" algn="ctr">
            <a:solidFill>
              <a:srgbClr val="00B050"/>
            </a:solidFill>
            <a:prstDash val="solid"/>
            <a:miter lim="800000"/>
            <a:headEnd type="triangle"/>
            <a:tailEnd type="triangle"/>
          </a:ln>
          <a:effectLst/>
        </p:spPr>
      </p:cxnSp>
      <p:cxnSp>
        <p:nvCxnSpPr>
          <p:cNvPr id="124" name="Straight Arrow Connector 123"/>
          <p:cNvCxnSpPr>
            <a:stCxn id="80" idx="4"/>
          </p:cNvCxnSpPr>
          <p:nvPr/>
        </p:nvCxnSpPr>
        <p:spPr>
          <a:xfrm flipH="1" flipV="1">
            <a:off x="6974171" y="2544853"/>
            <a:ext cx="1957124" cy="864303"/>
          </a:xfrm>
          <a:prstGeom prst="straightConnector1">
            <a:avLst/>
          </a:prstGeom>
          <a:noFill/>
          <a:ln w="53975" cap="flat" cmpd="sng" algn="ctr">
            <a:solidFill>
              <a:srgbClr val="00B050"/>
            </a:solidFill>
            <a:prstDash val="solid"/>
            <a:miter lim="800000"/>
            <a:headEnd type="triangle"/>
            <a:tailEnd type="triangle"/>
          </a:ln>
          <a:effectLst/>
        </p:spPr>
      </p:cxnSp>
      <p:cxnSp>
        <p:nvCxnSpPr>
          <p:cNvPr id="125" name="Straight Arrow Connector 124"/>
          <p:cNvCxnSpPr>
            <a:stCxn id="96" idx="4"/>
          </p:cNvCxnSpPr>
          <p:nvPr/>
        </p:nvCxnSpPr>
        <p:spPr>
          <a:xfrm flipH="1" flipV="1">
            <a:off x="6974171" y="2557818"/>
            <a:ext cx="3481124" cy="849260"/>
          </a:xfrm>
          <a:prstGeom prst="straightConnector1">
            <a:avLst/>
          </a:prstGeom>
          <a:noFill/>
          <a:ln w="53975" cap="flat" cmpd="sng" algn="ctr">
            <a:solidFill>
              <a:srgbClr val="00B050"/>
            </a:solidFill>
            <a:prstDash val="solid"/>
            <a:miter lim="800000"/>
            <a:headEnd type="triangle"/>
            <a:tailEnd type="triangle"/>
          </a:ln>
          <a:effectLst/>
        </p:spPr>
      </p:cxnSp>
      <p:cxnSp>
        <p:nvCxnSpPr>
          <p:cNvPr id="126" name="Straight Arrow Connector 125"/>
          <p:cNvCxnSpPr/>
          <p:nvPr/>
        </p:nvCxnSpPr>
        <p:spPr>
          <a:xfrm flipH="1">
            <a:off x="3351875" y="4198126"/>
            <a:ext cx="395389" cy="362787"/>
          </a:xfrm>
          <a:prstGeom prst="straightConnector1">
            <a:avLst/>
          </a:prstGeom>
          <a:noFill/>
          <a:ln w="53975" cap="flat" cmpd="sng" algn="ctr">
            <a:solidFill>
              <a:srgbClr val="FFFFFF"/>
            </a:solidFill>
            <a:prstDash val="solid"/>
            <a:miter lim="800000"/>
            <a:tailEnd type="triangle"/>
          </a:ln>
          <a:effectLst/>
        </p:spPr>
      </p:cxnSp>
      <p:pic>
        <p:nvPicPr>
          <p:cNvPr id="127" name="Picture 126"/>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6636541" y="88669"/>
            <a:ext cx="780290" cy="780290"/>
          </a:xfrm>
          <a:prstGeom prst="rect">
            <a:avLst/>
          </a:prstGeom>
        </p:spPr>
      </p:pic>
      <p:pic>
        <p:nvPicPr>
          <p:cNvPr id="128" name="Picture 127"/>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432942" y="1645302"/>
            <a:ext cx="780290" cy="780290"/>
          </a:xfrm>
          <a:prstGeom prst="rect">
            <a:avLst/>
          </a:prstGeom>
        </p:spPr>
      </p:pic>
      <p:cxnSp>
        <p:nvCxnSpPr>
          <p:cNvPr id="129" name="Straight Arrow Connector 128"/>
          <p:cNvCxnSpPr/>
          <p:nvPr/>
        </p:nvCxnSpPr>
        <p:spPr>
          <a:xfrm>
            <a:off x="1362734" y="2098284"/>
            <a:ext cx="792975" cy="8614"/>
          </a:xfrm>
          <a:prstGeom prst="straightConnector1">
            <a:avLst/>
          </a:prstGeom>
          <a:noFill/>
          <a:ln w="53975" cap="flat" cmpd="sng" algn="ctr">
            <a:solidFill>
              <a:srgbClr val="FFFFFF"/>
            </a:solidFill>
            <a:prstDash val="solid"/>
            <a:miter lim="800000"/>
            <a:tailEnd type="triangle"/>
          </a:ln>
          <a:effectLst/>
        </p:spPr>
      </p:cxnSp>
      <p:sp>
        <p:nvSpPr>
          <p:cNvPr id="130" name="TextBox 129"/>
          <p:cNvSpPr txBox="1"/>
          <p:nvPr/>
        </p:nvSpPr>
        <p:spPr>
          <a:xfrm>
            <a:off x="7428798" y="83"/>
            <a:ext cx="1943639" cy="9264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web browser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or device</a:t>
            </a:r>
          </a:p>
        </p:txBody>
      </p:sp>
      <p:sp>
        <p:nvSpPr>
          <p:cNvPr id="131" name="Hexagon 130"/>
          <p:cNvSpPr>
            <a:spLocks noChangeAspect="1"/>
          </p:cNvSpPr>
          <p:nvPr/>
        </p:nvSpPr>
        <p:spPr bwMode="auto">
          <a:xfrm>
            <a:off x="124653" y="5821910"/>
            <a:ext cx="361407" cy="318905"/>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2" name="TextBox 131"/>
          <p:cNvSpPr txBox="1"/>
          <p:nvPr/>
        </p:nvSpPr>
        <p:spPr>
          <a:xfrm>
            <a:off x="427931" y="5419678"/>
            <a:ext cx="2142945" cy="111415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game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function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pic>
        <p:nvPicPr>
          <p:cNvPr id="133" name="Picture 132"/>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1281572" y="167822"/>
            <a:ext cx="780290" cy="780290"/>
          </a:xfrm>
          <a:prstGeom prst="rect">
            <a:avLst/>
          </a:prstGeom>
        </p:spPr>
      </p:pic>
      <p:sp>
        <p:nvSpPr>
          <p:cNvPr id="134" name="TextBox 133"/>
          <p:cNvSpPr txBox="1"/>
          <p:nvPr/>
        </p:nvSpPr>
        <p:spPr>
          <a:xfrm>
            <a:off x="10455295" y="346531"/>
            <a:ext cx="103794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CDN</a:t>
            </a:r>
          </a:p>
        </p:txBody>
      </p:sp>
      <p:sp>
        <p:nvSpPr>
          <p:cNvPr id="2" name="TextBox 1"/>
          <p:cNvSpPr txBox="1"/>
          <p:nvPr/>
        </p:nvSpPr>
        <p:spPr>
          <a:xfrm>
            <a:off x="3153877" y="2579092"/>
            <a:ext cx="263142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32 Microservices</a:t>
            </a:r>
          </a:p>
        </p:txBody>
      </p:sp>
      <p:sp>
        <p:nvSpPr>
          <p:cNvPr id="135" name="Hexagon 134"/>
          <p:cNvSpPr>
            <a:spLocks noChangeAspect="1"/>
          </p:cNvSpPr>
          <p:nvPr/>
        </p:nvSpPr>
        <p:spPr bwMode="auto">
          <a:xfrm>
            <a:off x="131590" y="4976715"/>
            <a:ext cx="361407" cy="318905"/>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6" name="TextBox 135"/>
          <p:cNvSpPr txBox="1"/>
          <p:nvPr/>
        </p:nvSpPr>
        <p:spPr>
          <a:xfrm>
            <a:off x="435196" y="4694338"/>
            <a:ext cx="1368020" cy="8433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aggregate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
        <p:nvSpPr>
          <p:cNvPr id="139" name="Hexagon 138"/>
          <p:cNvSpPr>
            <a:spLocks noChangeAspect="1"/>
          </p:cNvSpPr>
          <p:nvPr/>
        </p:nvSpPr>
        <p:spPr bwMode="auto">
          <a:xfrm>
            <a:off x="120305" y="4131520"/>
            <a:ext cx="361407" cy="318905"/>
          </a:xfrm>
          <a:prstGeom prst="hexagon">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0" name="TextBox 139"/>
          <p:cNvSpPr txBox="1"/>
          <p:nvPr/>
        </p:nvSpPr>
        <p:spPr>
          <a:xfrm>
            <a:off x="404561" y="3879492"/>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physics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a:t>
            </a:r>
          </a:p>
        </p:txBody>
      </p:sp>
      <p:sp>
        <p:nvSpPr>
          <p:cNvPr id="143" name="Hexagon 142"/>
          <p:cNvSpPr>
            <a:spLocks noChangeAspect="1"/>
          </p:cNvSpPr>
          <p:nvPr/>
        </p:nvSpPr>
        <p:spPr bwMode="auto">
          <a:xfrm>
            <a:off x="120305" y="3287571"/>
            <a:ext cx="361407" cy="318905"/>
          </a:xfrm>
          <a:prstGeom prst="hexagon">
            <a:avLst/>
          </a:prstGeom>
          <a:solidFill>
            <a:srgbClr val="9C6CD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4" name="TextBox 143"/>
          <p:cNvSpPr txBox="1"/>
          <p:nvPr/>
        </p:nvSpPr>
        <p:spPr>
          <a:xfrm>
            <a:off x="404561" y="3003300"/>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routing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Tree>
    <p:extLst>
      <p:ext uri="{BB962C8B-B14F-4D97-AF65-F5344CB8AC3E}">
        <p14:creationId xmlns:p14="http://schemas.microsoft.com/office/powerpoint/2010/main" val="886517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843855"/>
          </a:xfrm>
        </p:spPr>
        <p:txBody>
          <a:bodyPr/>
          <a:lstStyle/>
          <a:p>
            <a:r>
              <a:rPr lang="en-US" dirty="0" err="1"/>
              <a:t>Microservices</a:t>
            </a:r>
            <a:r>
              <a:rPr lang="en-US" dirty="0"/>
              <a:t>: An application revolution powered by the cloud</a:t>
            </a:r>
          </a:p>
          <a:p>
            <a:pPr lvl="1"/>
            <a:r>
              <a:rPr lang="en-US" dirty="0"/>
              <a:t>By Mark </a:t>
            </a:r>
            <a:r>
              <a:rPr lang="en-US" dirty="0" err="1"/>
              <a:t>Russinovich</a:t>
            </a:r>
            <a:r>
              <a:rPr lang="en-US" dirty="0"/>
              <a:t> on 3/17/16</a:t>
            </a:r>
          </a:p>
          <a:p>
            <a:pPr lvl="1"/>
            <a:r>
              <a:rPr lang="en-US" dirty="0">
                <a:hlinkClick r:id="rId2"/>
              </a:rPr>
              <a:t>https://azure.microsoft.com/en-us/blog/microservices-an-application-revolution-powered-by-the-cloud/</a:t>
            </a:r>
            <a:r>
              <a:rPr lang="en-US" dirty="0"/>
              <a:t> </a:t>
            </a:r>
          </a:p>
          <a:p>
            <a:pPr lvl="1"/>
            <a:endParaRPr lang="en-US" dirty="0"/>
          </a:p>
        </p:txBody>
      </p:sp>
      <p:sp>
        <p:nvSpPr>
          <p:cNvPr id="3" name="Title 2"/>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181136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142876" y="965199"/>
            <a:ext cx="12268198" cy="65532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Download the Service Fabric developer SDK</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hlinkClick r:id="rId2"/>
              </a:rPr>
              <a:t>http://aka.ms/ServiceFabricSDK</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Download the standalone Service Fabric preview for Windows Server</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Segoe UI"/>
                <a:ea typeface="+mn-ea"/>
                <a:cs typeface="+mn-cs"/>
                <a:hlinkClick r:id="rId3"/>
              </a:rPr>
              <a:t>http://aka.ms/ServiceFabricWS2012R2</a:t>
            </a:r>
            <a:r>
              <a:rPr kumimoji="0" lang="en-US" sz="1800" b="0" i="0" u="none" strike="noStrike" kern="1200" cap="none" spc="0" normalizeH="0" baseline="0" noProof="0" dirty="0">
                <a:ln>
                  <a:noFill/>
                </a:ln>
                <a:solidFill>
                  <a:schemeClr val="tx1"/>
                </a:solidFill>
                <a:effectLst/>
                <a:uLnTx/>
                <a:uFillTx/>
                <a:latin typeface="Segoe UI"/>
                <a:ea typeface="+mn-ea"/>
                <a:cs typeface="+mn-cs"/>
              </a:rPr>
              <a:t>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Learn from samples and complete solutions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hlinkClick r:id="rId2"/>
              </a:rPr>
              <a:t>http://aka.ms/ServiceFabricSamples</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Signup for Service Fabric on Linux</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Segoe UI"/>
                <a:ea typeface="+mn-ea"/>
                <a:cs typeface="+mn-cs"/>
              </a:rPr>
              <a:t> </a:t>
            </a:r>
            <a:r>
              <a:rPr kumimoji="0" lang="en-US" sz="2400" b="0" i="0" u="sng" strike="noStrike" kern="1200" cap="none" spc="0" normalizeH="0" baseline="0" noProof="0" dirty="0">
                <a:ln>
                  <a:noFill/>
                </a:ln>
                <a:solidFill>
                  <a:schemeClr val="tx1"/>
                </a:solidFill>
                <a:effectLst/>
                <a:uLnTx/>
                <a:uFillTx/>
                <a:latin typeface="Segoe UI"/>
                <a:ea typeface="+mn-ea"/>
                <a:cs typeface="+mn-cs"/>
                <a:hlinkClick r:id="rId4"/>
              </a:rPr>
              <a:t>http://aka.ms/SFlinuxpreview</a:t>
            </a:r>
            <a:r>
              <a:rPr kumimoji="0" lang="en-US" sz="2400" b="0" i="0" u="none" strike="noStrike" kern="1200" cap="none" spc="0" normalizeH="0" baseline="0" noProof="0" dirty="0">
                <a:ln>
                  <a:noFill/>
                </a:ln>
                <a:solidFill>
                  <a:schemeClr val="tx1"/>
                </a:solidFill>
                <a:effectLst/>
                <a:uLnTx/>
                <a:uFillTx/>
                <a:latin typeface="Segoe UI"/>
                <a:ea typeface="+mn-ea"/>
                <a:cs typeface="+mn-cs"/>
              </a:rPr>
              <a:t> </a:t>
            </a:r>
            <a:endParaRPr kumimoji="0" lang="en-US" sz="18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Provide feedback</a:t>
            </a:r>
          </a:p>
          <a:p>
            <a:pPr marL="5588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hlinkClick r:id="rId5"/>
              </a:rPr>
              <a:t>http://aka.ms/ServiceFabricForum</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Segoe UI Light"/>
                <a:ea typeface="+mn-ea"/>
                <a:cs typeface="+mn-cs"/>
              </a:rPr>
              <a:t>Twitter </a:t>
            </a:r>
            <a:r>
              <a:rPr kumimoji="0" lang="en-US" sz="3200" b="0" i="0" u="none" strike="noStrike" kern="1200" cap="none" spc="0" normalizeH="0" baseline="0" noProof="0" dirty="0" err="1">
                <a:ln>
                  <a:noFill/>
                </a:ln>
                <a:solidFill>
                  <a:schemeClr val="tx1"/>
                </a:solidFill>
                <a:effectLst/>
                <a:uLnTx/>
                <a:uFillTx/>
                <a:latin typeface="Segoe UI Light"/>
                <a:ea typeface="+mn-ea"/>
                <a:cs typeface="+mn-cs"/>
              </a:rPr>
              <a:t>HashTag</a:t>
            </a:r>
            <a:endParaRPr kumimoji="0" lang="en-US" sz="3200" b="0" i="0" u="none" strike="noStrike" kern="1200" cap="none" spc="0" normalizeH="0" baseline="0" noProof="0" dirty="0">
              <a:ln>
                <a:noFill/>
              </a:ln>
              <a:solidFill>
                <a:schemeClr val="tx1"/>
              </a:solidFill>
              <a:effectLst/>
              <a:uLnTx/>
              <a:uFillTx/>
              <a:latin typeface="Segoe UI Light"/>
              <a:ea typeface="+mn-ea"/>
              <a:cs typeface="+mn-cs"/>
            </a:endParaRPr>
          </a:p>
          <a:p>
            <a:pPr marL="215900" marR="0" lvl="2"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chemeClr val="tx1"/>
                </a:solidFill>
                <a:effectLst/>
                <a:uLnTx/>
                <a:uFillTx/>
                <a:latin typeface="Segoe UI"/>
                <a:ea typeface="+mn-ea"/>
                <a:cs typeface="+mn-cs"/>
              </a:rPr>
              <a:t>#</a:t>
            </a:r>
            <a:r>
              <a:rPr kumimoji="0" lang="en-US" sz="1800" b="0" i="0" u="none" strike="noStrike" kern="1200" cap="none" spc="0" normalizeH="0" baseline="0" noProof="0" dirty="0" err="1">
                <a:ln>
                  <a:noFill/>
                </a:ln>
                <a:solidFill>
                  <a:schemeClr val="tx1"/>
                </a:solidFill>
                <a:effectLst/>
                <a:uLnTx/>
                <a:uFillTx/>
                <a:latin typeface="Segoe UI"/>
                <a:ea typeface="+mn-ea"/>
                <a:cs typeface="+mn-cs"/>
              </a:rPr>
              <a:t>AzureServiceFabric</a:t>
            </a:r>
            <a:endParaRPr kumimoji="0" lang="en-US" sz="1600" b="0" i="0" u="none" strike="noStrike" kern="1200" cap="none" spc="0" normalizeH="0" baseline="0" noProof="0" dirty="0">
              <a:ln>
                <a:noFill/>
              </a:ln>
              <a:solidFill>
                <a:schemeClr val="tx1"/>
              </a:solidFill>
              <a:effectLst/>
              <a:uLnTx/>
              <a:uFillTx/>
              <a:latin typeface="Segoe UI"/>
              <a:ea typeface="+mn-ea"/>
              <a:cs typeface="+mn-cs"/>
            </a:endParaRP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Segoe UI"/>
              <a:ea typeface="+mn-ea"/>
              <a:cs typeface="+mn-cs"/>
            </a:endParaRPr>
          </a:p>
        </p:txBody>
      </p:sp>
      <p:sp>
        <p:nvSpPr>
          <p:cNvPr id="5" name="Title 1"/>
          <p:cNvSpPr>
            <a:spLocks noGrp="1"/>
          </p:cNvSpPr>
          <p:nvPr>
            <p:ph type="title"/>
          </p:nvPr>
        </p:nvSpPr>
        <p:spPr>
          <a:xfrm>
            <a:off x="122239" y="65087"/>
            <a:ext cx="11889564" cy="917575"/>
          </a:xfrm>
        </p:spPr>
        <p:txBody>
          <a:bodyPr/>
          <a:lstStyle/>
          <a:p>
            <a:r>
              <a:rPr lang="en-US" dirty="0"/>
              <a:t>Call to Action</a:t>
            </a:r>
          </a:p>
        </p:txBody>
      </p:sp>
    </p:spTree>
    <p:extLst>
      <p:ext uri="{BB962C8B-B14F-4D97-AF65-F5344CB8AC3E}">
        <p14:creationId xmlns:p14="http://schemas.microsoft.com/office/powerpoint/2010/main" val="28626282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27338"/>
          </a:xfrm>
        </p:spPr>
        <p:txBody>
          <a:bodyPr/>
          <a:lstStyle/>
          <a:p>
            <a:r>
              <a:rPr lang="en-US" dirty="0"/>
              <a:t>Rate My Talk &amp; Download Slides!</a:t>
            </a:r>
          </a:p>
          <a:p>
            <a:pPr marL="342900" lvl="1" indent="0">
              <a:buNone/>
            </a:pPr>
            <a:r>
              <a:rPr lang="en-US" sz="6000" b="1" dirty="0"/>
              <a:t>http://bit.ly/RateShawnsTalk</a:t>
            </a:r>
            <a:r>
              <a:rPr lang="en-US" sz="6000" dirty="0"/>
              <a:t> </a:t>
            </a:r>
          </a:p>
          <a:p>
            <a:r>
              <a:rPr lang="en-US" dirty="0"/>
              <a:t>Contact Information</a:t>
            </a:r>
          </a:p>
          <a:p>
            <a:pPr lvl="1"/>
            <a:r>
              <a:rPr lang="en-US" dirty="0"/>
              <a:t>Email: shawn@shawnweisfeld.com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spTree>
    <p:extLst>
      <p:ext uri="{BB962C8B-B14F-4D97-AF65-F5344CB8AC3E}">
        <p14:creationId xmlns:p14="http://schemas.microsoft.com/office/powerpoint/2010/main" val="34941207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22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a:t>June 13-16</a:t>
            </a:r>
          </a:p>
          <a:p>
            <a:r>
              <a:rPr lang="en-US" dirty="0"/>
              <a:t>Got to </a:t>
            </a:r>
            <a:r>
              <a:rPr lang="en-US" dirty="0">
                <a:hlinkClick r:id="rId2"/>
              </a:rPr>
              <a:t>http://usergroup.tv</a:t>
            </a:r>
            <a:r>
              <a:rPr lang="en-US" dirty="0"/>
              <a:t> and click on “Win a Ticket” for details.</a:t>
            </a:r>
          </a:p>
          <a:p>
            <a:endParaRPr lang="en-US" dirty="0"/>
          </a:p>
          <a:p>
            <a:endParaRPr lang="en-US" dirty="0"/>
          </a:p>
        </p:txBody>
      </p:sp>
      <p:sp>
        <p:nvSpPr>
          <p:cNvPr id="3" name="Title 2"/>
          <p:cNvSpPr>
            <a:spLocks noGrp="1"/>
          </p:cNvSpPr>
          <p:nvPr>
            <p:ph type="title"/>
          </p:nvPr>
        </p:nvSpPr>
        <p:spPr/>
        <p:txBody>
          <a:bodyPr/>
          <a:lstStyle/>
          <a:p>
            <a:r>
              <a:rPr lang="en-US" dirty="0"/>
              <a:t>Want to go to VS Live in Boston? </a:t>
            </a:r>
          </a:p>
        </p:txBody>
      </p:sp>
    </p:spTree>
    <p:extLst>
      <p:ext uri="{BB962C8B-B14F-4D97-AF65-F5344CB8AC3E}">
        <p14:creationId xmlns:p14="http://schemas.microsoft.com/office/powerpoint/2010/main" val="18449114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WHAT IS MVP MIX?</a:t>
            </a:r>
          </a:p>
        </p:txBody>
      </p:sp>
      <p:sp>
        <p:nvSpPr>
          <p:cNvPr id="3" name="Content Placeholder 2"/>
          <p:cNvSpPr>
            <a:spLocks noGrp="1"/>
          </p:cNvSpPr>
          <p:nvPr>
            <p:ph idx="1"/>
          </p:nvPr>
        </p:nvSpPr>
        <p:spPr>
          <a:xfrm>
            <a:off x="482660" y="2655329"/>
            <a:ext cx="6204068" cy="3938570"/>
          </a:xfrm>
        </p:spPr>
        <p:txBody>
          <a:bodyPr>
            <a:normAutofit/>
          </a:bodyPr>
          <a:lstStyle/>
          <a:p>
            <a:pPr algn="just"/>
            <a:r>
              <a:rPr lang="en-US" dirty="0">
                <a:latin typeface="Segoe UI Light" panose="020B0502040204020203" pitchFamily="34" charset="0"/>
                <a:cs typeface="Segoe UI Light" panose="020B0502040204020203" pitchFamily="34" charset="0"/>
              </a:rPr>
              <a:t>MVP MIX is a 2-day training in </a:t>
            </a:r>
            <a:r>
              <a:rPr lang="en-US" dirty="0" err="1">
                <a:latin typeface="Segoe UI Light" panose="020B0502040204020203" pitchFamily="34" charset="0"/>
                <a:cs typeface="Segoe UI Light" panose="020B0502040204020203" pitchFamily="34" charset="0"/>
              </a:rPr>
              <a:t>.Net</a:t>
            </a:r>
            <a:r>
              <a:rPr lang="en-US" dirty="0">
                <a:latin typeface="Segoe UI Light" panose="020B0502040204020203" pitchFamily="34" charset="0"/>
                <a:cs typeface="Segoe UI Light" panose="020B0502040204020203" pitchFamily="34" charset="0"/>
              </a:rPr>
              <a:t>, HTML5, JavaScript, </a:t>
            </a:r>
            <a:r>
              <a:rPr lang="en-US" dirty="0" err="1">
                <a:latin typeface="Segoe UI Light" panose="020B0502040204020203" pitchFamily="34" charset="0"/>
                <a:cs typeface="Segoe UI Light" panose="020B0502040204020203" pitchFamily="34" charset="0"/>
              </a:rPr>
              <a:t>EcmaScript</a:t>
            </a:r>
            <a:r>
              <a:rPr lang="en-US" dirty="0">
                <a:latin typeface="Segoe UI Light" panose="020B0502040204020203" pitchFamily="34" charset="0"/>
                <a:cs typeface="Segoe UI Light" panose="020B0502040204020203" pitchFamily="34" charset="0"/>
              </a:rPr>
              <a:t>, Web API and REST, iOS, Big Data, </a:t>
            </a:r>
            <a:r>
              <a:rPr lang="en-US" dirty="0" err="1">
                <a:latin typeface="Segoe UI Light" panose="020B0502040204020203" pitchFamily="34" charset="0"/>
                <a:cs typeface="Segoe UI Light" panose="020B0502040204020203" pitchFamily="34" charset="0"/>
              </a:rPr>
              <a:t>Redis</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Elasticsearch</a:t>
            </a:r>
            <a:r>
              <a:rPr lang="en-US" dirty="0">
                <a:latin typeface="Segoe UI Light" panose="020B0502040204020203" pitchFamily="34" charset="0"/>
                <a:cs typeface="Segoe UI Light" panose="020B0502040204020203" pitchFamily="34" charset="0"/>
              </a:rPr>
              <a:t> (and other relevant No-SQL databases), and other awesome technologies.</a:t>
            </a:r>
          </a:p>
          <a:p>
            <a:pPr algn="just"/>
            <a:endParaRPr lang="en-US" dirty="0">
              <a:latin typeface="Segoe UI Light" panose="020B0502040204020203" pitchFamily="34" charset="0"/>
              <a:cs typeface="Segoe UI Light" panose="020B0502040204020203" pitchFamily="34" charset="0"/>
            </a:endParaRPr>
          </a:p>
          <a:p>
            <a:pPr algn="just"/>
            <a:r>
              <a:rPr lang="en-US" dirty="0">
                <a:latin typeface="Segoe UI Light" panose="020B0502040204020203" pitchFamily="34" charset="0"/>
                <a:cs typeface="Segoe UI Light" panose="020B0502040204020203" pitchFamily="34" charset="0"/>
              </a:rPr>
              <a:t>MVP MIX is the Top .NET Conference in Southern US. With Keynote speakers from Microsoft and the community like Scott </a:t>
            </a:r>
            <a:r>
              <a:rPr lang="en-US" dirty="0" err="1">
                <a:latin typeface="Segoe UI Light" panose="020B0502040204020203" pitchFamily="34" charset="0"/>
                <a:cs typeface="Segoe UI Light" panose="020B0502040204020203" pitchFamily="34" charset="0"/>
              </a:rPr>
              <a:t>Hanselman</a:t>
            </a:r>
            <a:r>
              <a:rPr lang="en-US" dirty="0">
                <a:latin typeface="Segoe UI Light" panose="020B0502040204020203" pitchFamily="34" charset="0"/>
                <a:cs typeface="Segoe UI Light" panose="020B0502040204020203" pitchFamily="34" charset="0"/>
              </a:rPr>
              <a:t>, Rob Eisenberg, Scott Hunter, Phil Haack, </a:t>
            </a:r>
            <a:r>
              <a:rPr lang="en-US" dirty="0" err="1">
                <a:latin typeface="Segoe UI Light" panose="020B0502040204020203" pitchFamily="34" charset="0"/>
                <a:cs typeface="Segoe UI Light" panose="020B0502040204020203" pitchFamily="34" charset="0"/>
              </a:rPr>
              <a:t>Ayende</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Rahien</a:t>
            </a:r>
            <a:r>
              <a:rPr lang="en-US" dirty="0">
                <a:latin typeface="Segoe UI Light" panose="020B0502040204020203" pitchFamily="34" charset="0"/>
                <a:cs typeface="Segoe UI Light" panose="020B0502040204020203" pitchFamily="34" charset="0"/>
              </a:rPr>
              <a:t>, Todd Anglin, Stephen Bohlen and many others we bring to you the best in the industry right close to you.</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540" y="2602787"/>
            <a:ext cx="5008426" cy="3756319"/>
          </a:xfrm>
          <a:prstGeom prst="rect">
            <a:avLst/>
          </a:prstGeom>
          <a:effectLst>
            <a:outerShdw blurRad="50800" dist="38100" dir="10800000" algn="r" rotWithShape="0">
              <a:prstClr val="black">
                <a:alpha val="40000"/>
              </a:prstClr>
            </a:outerShdw>
          </a:effectLst>
        </p:spPr>
      </p:pic>
      <p:sp>
        <p:nvSpPr>
          <p:cNvPr id="4" name="TextBox 3"/>
          <p:cNvSpPr txBox="1"/>
          <p:nvPr/>
        </p:nvSpPr>
        <p:spPr>
          <a:xfrm>
            <a:off x="5456237" y="1105333"/>
            <a:ext cx="6248400" cy="1077218"/>
          </a:xfrm>
          <a:prstGeom prst="rect">
            <a:avLst/>
          </a:prstGeom>
          <a:noFill/>
        </p:spPr>
        <p:txBody>
          <a:bodyPr wrap="square" rtlCol="0">
            <a:spAutoFit/>
          </a:bodyPr>
          <a:lstStyle/>
          <a:p>
            <a:r>
              <a:rPr lang="en-US" sz="3200" b="1" dirty="0"/>
              <a:t>Use Discount Code “meetup”</a:t>
            </a:r>
          </a:p>
          <a:p>
            <a:r>
              <a:rPr lang="en-US" sz="3200" b="1" dirty="0"/>
              <a:t>Dallas on May (27 – 28), 2016</a:t>
            </a:r>
          </a:p>
        </p:txBody>
      </p:sp>
      <p:sp>
        <p:nvSpPr>
          <p:cNvPr id="6" name="Rectangle 5"/>
          <p:cNvSpPr/>
          <p:nvPr/>
        </p:nvSpPr>
        <p:spPr>
          <a:xfrm>
            <a:off x="884237" y="6240462"/>
            <a:ext cx="3746538" cy="523220"/>
          </a:xfrm>
          <a:prstGeom prst="rect">
            <a:avLst/>
          </a:prstGeom>
        </p:spPr>
        <p:txBody>
          <a:bodyPr wrap="none">
            <a:spAutoFit/>
          </a:bodyPr>
          <a:lstStyle/>
          <a:p>
            <a:r>
              <a:rPr lang="en-US" sz="2800" b="1" dirty="0"/>
              <a:t>http://mvpmix.com/</a:t>
            </a:r>
          </a:p>
        </p:txBody>
      </p:sp>
    </p:spTree>
    <p:extLst>
      <p:ext uri="{BB962C8B-B14F-4D97-AF65-F5344CB8AC3E}">
        <p14:creationId xmlns:p14="http://schemas.microsoft.com/office/powerpoint/2010/main" val="3320572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4294967295"/>
          </p:nvPr>
        </p:nvSpPr>
        <p:spPr>
          <a:xfrm>
            <a:off x="4846637" y="1820862"/>
            <a:ext cx="7465237" cy="2092881"/>
          </a:xfrm>
          <a:prstGeom prst="rect">
            <a:avLst/>
          </a:prstGeom>
        </p:spPr>
        <p:txBody>
          <a:bodyPr/>
          <a:lstStyle/>
          <a:p>
            <a:pPr marL="571500" indent="-571500">
              <a:buFont typeface="Arial" panose="020B0604020202020204" pitchFamily="34" charset="0"/>
              <a:buChar char="•"/>
            </a:pPr>
            <a:r>
              <a:rPr lang="en-US" dirty="0"/>
              <a:t>Overview</a:t>
            </a:r>
          </a:p>
          <a:p>
            <a:pPr marL="571500" indent="-571500">
              <a:buFont typeface="Arial" panose="020B0604020202020204" pitchFamily="34" charset="0"/>
              <a:buChar char="•"/>
            </a:pPr>
            <a:r>
              <a:rPr lang="en-US" dirty="0"/>
              <a:t>Demo</a:t>
            </a:r>
          </a:p>
          <a:p>
            <a:pPr marL="571500" indent="-571500">
              <a:buFont typeface="Arial" panose="020B0604020202020204" pitchFamily="34" charset="0"/>
              <a:buChar char="•"/>
            </a:pPr>
            <a:r>
              <a:rPr lang="en-US" dirty="0"/>
              <a:t>Questions</a:t>
            </a:r>
          </a:p>
        </p:txBody>
      </p:sp>
      <p:sp>
        <p:nvSpPr>
          <p:cNvPr id="5" name="Title 4"/>
          <p:cNvSpPr>
            <a:spLocks noGrp="1"/>
          </p:cNvSpPr>
          <p:nvPr>
            <p:ph type="title"/>
          </p:nvPr>
        </p:nvSpPr>
        <p:spPr>
          <a:xfrm>
            <a:off x="274639" y="295274"/>
            <a:ext cx="11889564" cy="917575"/>
          </a:xfrm>
        </p:spPr>
        <p:txBody>
          <a:bodyPr/>
          <a:lstStyle/>
          <a:p>
            <a:r>
              <a:rPr lang="en-US" dirty="0"/>
              <a:t>Agenda</a:t>
            </a:r>
            <a:br>
              <a:rPr lang="en-US" dirty="0"/>
            </a:br>
            <a:endParaRPr lang="en-US" dirty="0"/>
          </a:p>
        </p:txBody>
      </p:sp>
      <p:grpSp>
        <p:nvGrpSpPr>
          <p:cNvPr id="8" name="Group 7"/>
          <p:cNvGrpSpPr/>
          <p:nvPr/>
        </p:nvGrpSpPr>
        <p:grpSpPr>
          <a:xfrm>
            <a:off x="420855" y="1629155"/>
            <a:ext cx="4163327" cy="4158599"/>
            <a:chOff x="513213" y="1516062"/>
            <a:chExt cx="4163327" cy="4158599"/>
          </a:xfrm>
          <a:solidFill>
            <a:srgbClr val="FFA800"/>
          </a:solidFill>
        </p:grpSpPr>
        <p:sp>
          <p:nvSpPr>
            <p:cNvPr id="10" name="Oval 9"/>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68869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985980"/>
          </a:xfrm>
        </p:spPr>
        <p:txBody>
          <a:bodyPr/>
          <a:lstStyle/>
          <a:p>
            <a:r>
              <a:rPr lang="en-US" dirty="0"/>
              <a:t>Scale – our applications are spanning many different servers and sometimes even multiple datacenters. </a:t>
            </a:r>
          </a:p>
          <a:p>
            <a:r>
              <a:rPr lang="en-US" dirty="0"/>
              <a:t>Agility – more frequent releases of incremental changes. </a:t>
            </a:r>
          </a:p>
          <a:p>
            <a:r>
              <a:rPr lang="en-US" dirty="0"/>
              <a:t>Availability – 24/7 operations with no downtime for upgrades, patches, etc.</a:t>
            </a:r>
          </a:p>
          <a:p>
            <a:r>
              <a:rPr lang="en-US" dirty="0"/>
              <a:t>Density – drive costs down by increasing the utilization of every asset. </a:t>
            </a:r>
          </a:p>
        </p:txBody>
      </p:sp>
      <p:sp>
        <p:nvSpPr>
          <p:cNvPr id="3" name="Title 2"/>
          <p:cNvSpPr>
            <a:spLocks noGrp="1"/>
          </p:cNvSpPr>
          <p:nvPr>
            <p:ph type="title"/>
          </p:nvPr>
        </p:nvSpPr>
        <p:spPr/>
        <p:txBody>
          <a:bodyPr/>
          <a:lstStyle/>
          <a:p>
            <a:r>
              <a:rPr lang="en-US" dirty="0"/>
              <a:t>Business needs today are simple:</a:t>
            </a:r>
          </a:p>
        </p:txBody>
      </p:sp>
    </p:spTree>
    <p:extLst>
      <p:ext uri="{BB962C8B-B14F-4D97-AF65-F5344CB8AC3E}">
        <p14:creationId xmlns:p14="http://schemas.microsoft.com/office/powerpoint/2010/main" val="25696652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2807" y="3346126"/>
            <a:ext cx="2279421" cy="761892"/>
          </a:xfrm>
          <a:prstGeom prst="rect">
            <a:avLst/>
          </a:prstGeom>
        </p:spPr>
      </p:pic>
      <p:pic>
        <p:nvPicPr>
          <p:cNvPr id="5" name="Picture 4"/>
          <p:cNvPicPr>
            <a:picLocks noChangeAspect="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2807" y="4188688"/>
            <a:ext cx="2279421" cy="761892"/>
          </a:xfrm>
          <a:prstGeom prst="rect">
            <a:avLst/>
          </a:prstGeom>
        </p:spPr>
      </p:pic>
      <p:pic>
        <p:nvPicPr>
          <p:cNvPr id="6" name="Picture 5"/>
          <p:cNvPicPr>
            <a:picLocks noChangeAspect="1"/>
          </p:cNvPicPr>
          <p:nvPr/>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t="33955" b="34327"/>
          <a:stretch/>
        </p:blipFill>
        <p:spPr>
          <a:xfrm>
            <a:off x="1572808" y="5031251"/>
            <a:ext cx="2288538" cy="761892"/>
          </a:xfrm>
          <a:prstGeom prst="rect">
            <a:avLst/>
          </a:prstGeom>
        </p:spPr>
      </p:pic>
      <p:sp>
        <p:nvSpPr>
          <p:cNvPr id="7" name="Rectangle 6"/>
          <p:cNvSpPr/>
          <p:nvPr/>
        </p:nvSpPr>
        <p:spPr>
          <a:xfrm>
            <a:off x="496473" y="2505904"/>
            <a:ext cx="3886984" cy="596155"/>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Scales by cloning the app on multiple servers/VMs/Containers</a:t>
            </a:r>
          </a:p>
        </p:txBody>
      </p:sp>
      <p:sp>
        <p:nvSpPr>
          <p:cNvPr id="8" name="Rectangle 7"/>
          <p:cNvSpPr/>
          <p:nvPr/>
        </p:nvSpPr>
        <p:spPr>
          <a:xfrm>
            <a:off x="783218" y="252457"/>
            <a:ext cx="5115190" cy="533636"/>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Monolithic application approach</a:t>
            </a:r>
          </a:p>
        </p:txBody>
      </p:sp>
      <p:sp>
        <p:nvSpPr>
          <p:cNvPr id="9" name="Rectangle 8"/>
          <p:cNvSpPr/>
          <p:nvPr/>
        </p:nvSpPr>
        <p:spPr>
          <a:xfrm>
            <a:off x="6664145" y="268813"/>
            <a:ext cx="5571658" cy="533636"/>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effectLst/>
                <a:uLnTx/>
                <a:uFillTx/>
                <a:latin typeface="Segoe UI Light"/>
                <a:ea typeface="+mn-ea"/>
                <a:cs typeface="+mn-cs"/>
              </a:rPr>
              <a:t>Microservices</a:t>
            </a:r>
            <a:r>
              <a:rPr kumimoji="0" lang="en-US" sz="2800" b="0" i="0" u="none" strike="noStrike" kern="1200" cap="none" spc="0" normalizeH="0" baseline="0" noProof="0" dirty="0">
                <a:ln>
                  <a:noFill/>
                </a:ln>
                <a:effectLst/>
                <a:uLnTx/>
                <a:uFillTx/>
                <a:latin typeface="Segoe UI Light"/>
                <a:ea typeface="+mn-ea"/>
                <a:cs typeface="+mn-cs"/>
              </a:rPr>
              <a:t> application approach</a:t>
            </a:r>
          </a:p>
        </p:txBody>
      </p:sp>
      <p:sp>
        <p:nvSpPr>
          <p:cNvPr id="10" name="Rectangle 9"/>
          <p:cNvSpPr/>
          <p:nvPr/>
        </p:nvSpPr>
        <p:spPr>
          <a:xfrm>
            <a:off x="6347272" y="1129974"/>
            <a:ext cx="3186395" cy="84714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A </a:t>
            </a:r>
            <a:r>
              <a:rPr kumimoji="0" lang="en-US" sz="1599" b="0" i="0" u="none" strike="noStrike" kern="1200" cap="none" spc="0" normalizeH="0" baseline="0" noProof="0" dirty="0" err="1">
                <a:ln>
                  <a:noFill/>
                </a:ln>
                <a:effectLst/>
                <a:uLnTx/>
                <a:uFillTx/>
                <a:latin typeface="Segoe UI Light"/>
                <a:ea typeface="+mn-ea"/>
                <a:cs typeface="+mn-cs"/>
              </a:rPr>
              <a:t>microservice</a:t>
            </a:r>
            <a:r>
              <a:rPr kumimoji="0" lang="en-US" sz="1599" b="0" i="0" u="none" strike="noStrike" kern="1200" cap="none" spc="0" normalizeH="0" baseline="0" noProof="0" dirty="0">
                <a:ln>
                  <a:noFill/>
                </a:ln>
                <a:effectLst/>
                <a:uLnTx/>
                <a:uFillTx/>
                <a:latin typeface="Segoe UI Light"/>
                <a:ea typeface="+mn-ea"/>
                <a:cs typeface="+mn-cs"/>
              </a:rPr>
              <a:t> application separates functionality into separate smaller services.</a:t>
            </a:r>
          </a:p>
        </p:txBody>
      </p:sp>
      <p:grpSp>
        <p:nvGrpSpPr>
          <p:cNvPr id="11" name="Group 10"/>
          <p:cNvGrpSpPr/>
          <p:nvPr/>
        </p:nvGrpSpPr>
        <p:grpSpPr>
          <a:xfrm>
            <a:off x="6819421" y="2407260"/>
            <a:ext cx="4808096" cy="4137234"/>
            <a:chOff x="6851987" y="2430462"/>
            <a:chExt cx="4808779" cy="4137822"/>
          </a:xfrm>
        </p:grpSpPr>
        <p:pic>
          <p:nvPicPr>
            <p:cNvPr id="12" name="Picture 11"/>
            <p:cNvPicPr>
              <a:picLocks noChangeAspect="1"/>
            </p:cNvPicPr>
            <p:nvPr/>
          </p:nvPicPr>
          <p:blipFill>
            <a:blip r:embed="rId7"/>
            <a:stretch>
              <a:fillRect/>
            </a:stretch>
          </p:blipFill>
          <p:spPr>
            <a:xfrm>
              <a:off x="6851987" y="3328327"/>
              <a:ext cx="4808779" cy="3239957"/>
            </a:xfrm>
            <a:prstGeom prst="rect">
              <a:avLst/>
            </a:prstGeom>
          </p:spPr>
        </p:pic>
        <p:sp>
          <p:nvSpPr>
            <p:cNvPr id="13" name="Rectangle 12"/>
            <p:cNvSpPr/>
            <p:nvPr/>
          </p:nvSpPr>
          <p:spPr>
            <a:xfrm>
              <a:off x="6858001" y="2430462"/>
              <a:ext cx="4715072" cy="830730"/>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Scales out by deploying each service independently creating instances of these services across servers/VMs/containers</a:t>
              </a:r>
            </a:p>
          </p:txBody>
        </p:sp>
      </p:grpSp>
      <p:sp>
        <p:nvSpPr>
          <p:cNvPr id="14" name="Hexagon 13"/>
          <p:cNvSpPr/>
          <p:nvPr/>
        </p:nvSpPr>
        <p:spPr bwMode="auto">
          <a:xfrm>
            <a:off x="9951509" y="1408943"/>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5" name="Hexagon 14"/>
          <p:cNvSpPr/>
          <p:nvPr/>
        </p:nvSpPr>
        <p:spPr bwMode="auto">
          <a:xfrm>
            <a:off x="11131355" y="193687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6" name="Hexagon 15"/>
          <p:cNvSpPr/>
          <p:nvPr/>
        </p:nvSpPr>
        <p:spPr bwMode="auto">
          <a:xfrm>
            <a:off x="11564235" y="169454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7" name="Hexagon 16"/>
          <p:cNvSpPr/>
          <p:nvPr/>
        </p:nvSpPr>
        <p:spPr bwMode="auto">
          <a:xfrm>
            <a:off x="9930527" y="1431219"/>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8" name="Hexagon 17"/>
          <p:cNvSpPr/>
          <p:nvPr/>
        </p:nvSpPr>
        <p:spPr bwMode="auto">
          <a:xfrm>
            <a:off x="9955568" y="1384297"/>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19" name="Hexagon 18"/>
          <p:cNvSpPr/>
          <p:nvPr/>
        </p:nvSpPr>
        <p:spPr bwMode="auto">
          <a:xfrm>
            <a:off x="9951096" y="1964837"/>
            <a:ext cx="272812" cy="244066"/>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0" name="Hexagon 19"/>
          <p:cNvSpPr/>
          <p:nvPr/>
        </p:nvSpPr>
        <p:spPr bwMode="auto">
          <a:xfrm>
            <a:off x="9920509" y="1936871"/>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1" name="Hexagon 20"/>
          <p:cNvSpPr/>
          <p:nvPr/>
        </p:nvSpPr>
        <p:spPr bwMode="auto">
          <a:xfrm>
            <a:off x="9937732" y="198319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2" name="Hexagon 21"/>
          <p:cNvSpPr/>
          <p:nvPr/>
        </p:nvSpPr>
        <p:spPr bwMode="auto">
          <a:xfrm>
            <a:off x="10350653" y="1727613"/>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3" name="Hexagon 22"/>
          <p:cNvSpPr/>
          <p:nvPr/>
        </p:nvSpPr>
        <p:spPr bwMode="auto">
          <a:xfrm>
            <a:off x="10391969" y="1678564"/>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4" name="Hexagon 23"/>
          <p:cNvSpPr/>
          <p:nvPr/>
        </p:nvSpPr>
        <p:spPr bwMode="auto">
          <a:xfrm>
            <a:off x="10348780" y="1693159"/>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5" name="Hexagon 24"/>
          <p:cNvSpPr/>
          <p:nvPr/>
        </p:nvSpPr>
        <p:spPr bwMode="auto">
          <a:xfrm>
            <a:off x="11084478" y="1363718"/>
            <a:ext cx="366566" cy="309828"/>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6" name="Hexagon 25"/>
          <p:cNvSpPr/>
          <p:nvPr/>
        </p:nvSpPr>
        <p:spPr bwMode="auto">
          <a:xfrm>
            <a:off x="11084478" y="1927901"/>
            <a:ext cx="366566" cy="309828"/>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7" name="Hexagon 26"/>
          <p:cNvSpPr/>
          <p:nvPr/>
        </p:nvSpPr>
        <p:spPr bwMode="auto">
          <a:xfrm>
            <a:off x="11501837" y="1652581"/>
            <a:ext cx="366566" cy="309828"/>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8" name="Rounded Rectangle 27"/>
          <p:cNvSpPr/>
          <p:nvPr/>
        </p:nvSpPr>
        <p:spPr bwMode="auto">
          <a:xfrm>
            <a:off x="10919019" y="1294011"/>
            <a:ext cx="1023415" cy="1019294"/>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29" name="Rectangle 28"/>
          <p:cNvSpPr/>
          <p:nvPr/>
        </p:nvSpPr>
        <p:spPr>
          <a:xfrm>
            <a:off x="496472" y="975981"/>
            <a:ext cx="3456340" cy="1322798"/>
          </a:xfrm>
          <a:prstGeom prst="rect">
            <a:avLst/>
          </a:prstGeom>
        </p:spPr>
        <p:txBody>
          <a:bodyPr wrap="square">
            <a:spAutoFit/>
          </a:bodyPr>
          <a:lstStyle/>
          <a:p>
            <a:pPr marL="285750" marR="0" lvl="0" indent="-28575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effectLst/>
                <a:uLnTx/>
                <a:uFillTx/>
                <a:latin typeface="Segoe UI Light"/>
                <a:ea typeface="+mn-ea"/>
                <a:cs typeface="+mn-cs"/>
              </a:rPr>
              <a:t>A monolith app contains domain specific functionality and is normally divided by functional layers such as web, business and data</a:t>
            </a:r>
          </a:p>
        </p:txBody>
      </p:sp>
      <p:pic>
        <p:nvPicPr>
          <p:cNvPr id="30" name="Picture 29"/>
          <p:cNvPicPr>
            <a:picLocks noChangeAspect="1"/>
          </p:cNvPicPr>
          <p:nvPr/>
        </p:nvPicPr>
        <p:blipFill>
          <a:blip r:embed="rId8"/>
          <a:stretch>
            <a:fillRect/>
          </a:stretch>
        </p:blipFill>
        <p:spPr>
          <a:xfrm>
            <a:off x="4083957" y="1367721"/>
            <a:ext cx="605950" cy="602386"/>
          </a:xfrm>
          <a:prstGeom prst="rect">
            <a:avLst/>
          </a:prstGeom>
        </p:spPr>
      </p:pic>
      <p:pic>
        <p:nvPicPr>
          <p:cNvPr id="31" name="Picture 30"/>
          <p:cNvPicPr>
            <a:picLocks noChangeAspect="1"/>
          </p:cNvPicPr>
          <p:nvPr/>
        </p:nvPicPr>
        <p:blipFill>
          <a:blip r:embed="rId8"/>
          <a:stretch>
            <a:fillRect/>
          </a:stretch>
        </p:blipFill>
        <p:spPr>
          <a:xfrm>
            <a:off x="4381935" y="1423533"/>
            <a:ext cx="605950" cy="602386"/>
          </a:xfrm>
          <a:prstGeom prst="rect">
            <a:avLst/>
          </a:prstGeom>
        </p:spPr>
      </p:pic>
      <p:pic>
        <p:nvPicPr>
          <p:cNvPr id="32" name="Picture 31"/>
          <p:cNvPicPr>
            <a:picLocks noChangeAspect="1"/>
          </p:cNvPicPr>
          <p:nvPr/>
        </p:nvPicPr>
        <p:blipFill>
          <a:blip r:embed="rId8"/>
          <a:stretch>
            <a:fillRect/>
          </a:stretch>
        </p:blipFill>
        <p:spPr>
          <a:xfrm>
            <a:off x="4311380" y="1658307"/>
            <a:ext cx="605950" cy="602386"/>
          </a:xfrm>
          <a:prstGeom prst="rect">
            <a:avLst/>
          </a:prstGeom>
        </p:spPr>
      </p:pic>
      <p:grpSp>
        <p:nvGrpSpPr>
          <p:cNvPr id="33" name="Group 32"/>
          <p:cNvGrpSpPr/>
          <p:nvPr/>
        </p:nvGrpSpPr>
        <p:grpSpPr>
          <a:xfrm>
            <a:off x="9684116" y="945708"/>
            <a:ext cx="1023415" cy="1367596"/>
            <a:chOff x="9684608" y="945346"/>
            <a:chExt cx="1023560" cy="1367790"/>
          </a:xfrm>
        </p:grpSpPr>
        <p:sp>
          <p:nvSpPr>
            <p:cNvPr id="34" name="Hexagon 33"/>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5" name="Hexagon 34"/>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6" name="Hexagon 35"/>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7" name="Rounded Rectangle 36"/>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38" name="Rectangle 37"/>
            <p:cNvSpPr/>
            <p:nvPr/>
          </p:nvSpPr>
          <p:spPr>
            <a:xfrm>
              <a:off x="9845620" y="945346"/>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Light"/>
                  <a:ea typeface="+mn-ea"/>
                  <a:cs typeface="+mn-cs"/>
                </a:rPr>
                <a:t>App 1</a:t>
              </a:r>
            </a:p>
          </p:txBody>
        </p:sp>
      </p:grpSp>
      <p:sp>
        <p:nvSpPr>
          <p:cNvPr id="39" name="Rectangle 38"/>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Light"/>
                <a:ea typeface="+mn-ea"/>
                <a:cs typeface="+mn-cs"/>
              </a:rPr>
              <a:t>App 2</a:t>
            </a:r>
          </a:p>
        </p:txBody>
      </p:sp>
      <p:sp>
        <p:nvSpPr>
          <p:cNvPr id="40" name="Hexagon 39"/>
          <p:cNvSpPr/>
          <p:nvPr/>
        </p:nvSpPr>
        <p:spPr bwMode="auto">
          <a:xfrm>
            <a:off x="11124830" y="141813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1" name="Hexagon 40"/>
          <p:cNvSpPr/>
          <p:nvPr/>
        </p:nvSpPr>
        <p:spPr bwMode="auto">
          <a:xfrm>
            <a:off x="11124830" y="140894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2" name="Hexagon 41"/>
          <p:cNvSpPr/>
          <p:nvPr/>
        </p:nvSpPr>
        <p:spPr bwMode="auto">
          <a:xfrm>
            <a:off x="11139818" y="1365785"/>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3" name="Hexagon 42"/>
          <p:cNvSpPr/>
          <p:nvPr/>
        </p:nvSpPr>
        <p:spPr bwMode="auto">
          <a:xfrm>
            <a:off x="11085559" y="1949836"/>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4" name="Hexagon 43"/>
          <p:cNvSpPr/>
          <p:nvPr/>
        </p:nvSpPr>
        <p:spPr bwMode="auto">
          <a:xfrm>
            <a:off x="11577474" y="1671877"/>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5" name="Hexagon 44"/>
          <p:cNvSpPr/>
          <p:nvPr/>
        </p:nvSpPr>
        <p:spPr bwMode="auto">
          <a:xfrm>
            <a:off x="11539836" y="166891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46" name="Hexagon 45"/>
          <p:cNvSpPr/>
          <p:nvPr/>
        </p:nvSpPr>
        <p:spPr bwMode="auto">
          <a:xfrm>
            <a:off x="11150661" y="196254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cxnSp>
        <p:nvCxnSpPr>
          <p:cNvPr id="47" name="Straight Connector 46"/>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8" name="Group 47"/>
          <p:cNvGrpSpPr/>
          <p:nvPr/>
        </p:nvGrpSpPr>
        <p:grpSpPr>
          <a:xfrm>
            <a:off x="4005161" y="966264"/>
            <a:ext cx="1023415" cy="1341120"/>
            <a:chOff x="4004846" y="965905"/>
            <a:chExt cx="1023560" cy="1341310"/>
          </a:xfrm>
        </p:grpSpPr>
        <p:sp>
          <p:nvSpPr>
            <p:cNvPr id="49" name="Rounded Rectangle 48"/>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0" name="Rectangle 49"/>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51" name="Rectangle 50"/>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52" name="Rectangle 51"/>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53" name="Rectangle 52"/>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Light"/>
                  <a:ea typeface="+mn-ea"/>
                  <a:cs typeface="+mn-cs"/>
                </a:rPr>
                <a:t>App 1</a:t>
              </a:r>
            </a:p>
          </p:txBody>
        </p:sp>
      </p:grpSp>
      <p:sp>
        <p:nvSpPr>
          <p:cNvPr id="54" name="Hexagon 53"/>
          <p:cNvSpPr/>
          <p:nvPr/>
        </p:nvSpPr>
        <p:spPr bwMode="auto">
          <a:xfrm>
            <a:off x="9919926" y="1974226"/>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5" name="Hexagon 54"/>
          <p:cNvSpPr/>
          <p:nvPr/>
        </p:nvSpPr>
        <p:spPr bwMode="auto">
          <a:xfrm>
            <a:off x="9903286" y="196240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6" name="Hexagon 55"/>
          <p:cNvSpPr/>
          <p:nvPr/>
        </p:nvSpPr>
        <p:spPr bwMode="auto">
          <a:xfrm>
            <a:off x="11119123" y="1401439"/>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7" name="Hexagon 56"/>
          <p:cNvSpPr/>
          <p:nvPr/>
        </p:nvSpPr>
        <p:spPr bwMode="auto">
          <a:xfrm>
            <a:off x="11124877" y="141427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8" name="Hexagon 57"/>
          <p:cNvSpPr/>
          <p:nvPr/>
        </p:nvSpPr>
        <p:spPr bwMode="auto">
          <a:xfrm>
            <a:off x="11078725" y="136787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59" name="Hexagon 58"/>
          <p:cNvSpPr/>
          <p:nvPr/>
        </p:nvSpPr>
        <p:spPr bwMode="auto">
          <a:xfrm>
            <a:off x="10346033" y="171339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
        <p:nvSpPr>
          <p:cNvPr id="60" name="Hexagon 59"/>
          <p:cNvSpPr/>
          <p:nvPr/>
        </p:nvSpPr>
        <p:spPr bwMode="auto">
          <a:xfrm>
            <a:off x="10367571" y="170902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2532166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0"/>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1"/>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2"/>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2.4432E-6 -2.55561E-6 L -0.08936 0.28121 " pathEditMode="relative" rAng="0" ptsTypes="AA">
                                      <p:cBhvr>
                                        <p:cTn id="30" dur="2000" fill="hold"/>
                                        <p:tgtEl>
                                          <p:spTgt spid="14"/>
                                        </p:tgtEl>
                                        <p:attrNameLst>
                                          <p:attrName>ppt_x</p:attrName>
                                          <p:attrName>ppt_y</p:attrName>
                                        </p:attrNameLst>
                                      </p:cBhvr>
                                      <p:rCtr x="-4468" y="14049"/>
                                    </p:animMotion>
                                  </p:childTnLst>
                                </p:cTn>
                              </p:par>
                              <p:par>
                                <p:cTn id="31" presetID="42" presetClass="path" presetSubtype="0" accel="50000" decel="50000" fill="hold" grpId="0" nodeType="withEffect">
                                  <p:stCondLst>
                                    <p:cond delay="0"/>
                                  </p:stCondLst>
                                  <p:childTnLst>
                                    <p:animMotion origin="layout" path="M 1.87644E-6 -4.08534E-8 L -0.21764 0.39719 " pathEditMode="relative" rAng="0" ptsTypes="AA">
                                      <p:cBhvr>
                                        <p:cTn id="32" dur="2000" fill="hold"/>
                                        <p:tgtEl>
                                          <p:spTgt spid="17"/>
                                        </p:tgtEl>
                                        <p:attrNameLst>
                                          <p:attrName>ppt_x</p:attrName>
                                          <p:attrName>ppt_y</p:attrName>
                                        </p:attrNameLst>
                                      </p:cBhvr>
                                      <p:rCtr x="-10888" y="19859"/>
                                    </p:animMotion>
                                  </p:childTnLst>
                                </p:cTn>
                              </p:par>
                              <p:par>
                                <p:cTn id="33" presetID="42" presetClass="path" presetSubtype="0" accel="50000" decel="50000" fill="hold" grpId="0" nodeType="withEffect">
                                  <p:stCondLst>
                                    <p:cond delay="0"/>
                                  </p:stCondLst>
                                  <p:childTnLst>
                                    <p:animMotion origin="layout" path="M 4.59535E-8 -4.335E-6 L -0.1482 0.27985 " pathEditMode="relative" rAng="0" ptsTypes="AA">
                                      <p:cBhvr>
                                        <p:cTn id="34" dur="2000" fill="hold"/>
                                        <p:tgtEl>
                                          <p:spTgt spid="40"/>
                                        </p:tgtEl>
                                        <p:attrNameLst>
                                          <p:attrName>ppt_x</p:attrName>
                                          <p:attrName>ppt_y</p:attrName>
                                        </p:attrNameLst>
                                      </p:cBhvr>
                                      <p:rCtr x="-7416" y="13981"/>
                                    </p:animMotion>
                                  </p:childTnLst>
                                </p:cTn>
                              </p:par>
                              <p:par>
                                <p:cTn id="35" presetID="42" presetClass="path" presetSubtype="0" accel="50000" decel="50000" fill="hold" grpId="0" nodeType="withEffect">
                                  <p:stCondLst>
                                    <p:cond delay="0"/>
                                  </p:stCondLst>
                                  <p:childTnLst>
                                    <p:animMotion origin="layout" path="M 4.59535E-8 -2.55561E-6 L -0.04927 0.42284 " pathEditMode="relative" rAng="0" ptsTypes="AA">
                                      <p:cBhvr>
                                        <p:cTn id="36" dur="2000" fill="hold"/>
                                        <p:tgtEl>
                                          <p:spTgt spid="41"/>
                                        </p:tgtEl>
                                        <p:attrNameLst>
                                          <p:attrName>ppt_x</p:attrName>
                                          <p:attrName>ppt_y</p:attrName>
                                        </p:attrNameLst>
                                      </p:cBhvr>
                                      <p:rCtr x="-2464" y="21130"/>
                                    </p:animMotion>
                                  </p:childTnLst>
                                </p:cTn>
                              </p:par>
                              <p:par>
                                <p:cTn id="37" presetID="42" presetClass="path" presetSubtype="0" accel="50000" decel="50000" fill="hold" grpId="0" nodeType="withEffect">
                                  <p:stCondLst>
                                    <p:cond delay="0"/>
                                  </p:stCondLst>
                                  <p:childTnLst>
                                    <p:animMotion origin="layout" path="M 2.6168E-6 -2.16523E-6 L -0.00664 0.35475 " pathEditMode="relative" rAng="0" ptsTypes="AA">
                                      <p:cBhvr>
                                        <p:cTn id="38" dur="2000" fill="hold"/>
                                        <p:tgtEl>
                                          <p:spTgt spid="22"/>
                                        </p:tgtEl>
                                        <p:attrNameLst>
                                          <p:attrName>ppt_x</p:attrName>
                                          <p:attrName>ppt_y</p:attrName>
                                        </p:attrNameLst>
                                      </p:cBhvr>
                                      <p:rCtr x="-332" y="17726"/>
                                    </p:animMotion>
                                  </p:childTnLst>
                                </p:cTn>
                              </p:par>
                              <p:par>
                                <p:cTn id="39" presetID="42" presetClass="path" presetSubtype="0" accel="50000" decel="50000" fill="hold" grpId="0" nodeType="withEffect">
                                  <p:stCondLst>
                                    <p:cond delay="0"/>
                                  </p:stCondLst>
                                  <p:childTnLst>
                                    <p:animMotion origin="layout" path="M 1.26372E-6 2.9823E-6 L -0.02796 0.32297 " pathEditMode="relative" rAng="0" ptsTypes="AA">
                                      <p:cBhvr>
                                        <p:cTn id="40" dur="2000" fill="hold"/>
                                        <p:tgtEl>
                                          <p:spTgt spid="43"/>
                                        </p:tgtEl>
                                        <p:attrNameLst>
                                          <p:attrName>ppt_x</p:attrName>
                                          <p:attrName>ppt_y</p:attrName>
                                        </p:attrNameLst>
                                      </p:cBhvr>
                                      <p:rCtr x="-1404" y="16137"/>
                                    </p:animMotion>
                                  </p:childTnLst>
                                </p:cTn>
                              </p:par>
                              <p:par>
                                <p:cTn id="41" presetID="42" presetClass="path" presetSubtype="0" accel="50000" decel="50000" fill="hold" grpId="0" nodeType="withEffect">
                                  <p:stCondLst>
                                    <p:cond delay="0"/>
                                  </p:stCondLst>
                                  <p:childTnLst>
                                    <p:animMotion origin="layout" path="M -3.91626E-6 -4.52565E-6 L -0.05667 0.51635 " pathEditMode="relative" rAng="0" ptsTypes="AA">
                                      <p:cBhvr>
                                        <p:cTn id="42" dur="2000" fill="hold"/>
                                        <p:tgtEl>
                                          <p:spTgt spid="45"/>
                                        </p:tgtEl>
                                        <p:attrNameLst>
                                          <p:attrName>ppt_x</p:attrName>
                                          <p:attrName>ppt_y</p:attrName>
                                        </p:attrNameLst>
                                      </p:cBhvr>
                                      <p:rCtr x="-2834" y="25806"/>
                                    </p:animMotion>
                                  </p:childTnLst>
                                </p:cTn>
                              </p:par>
                              <p:par>
                                <p:cTn id="43" presetID="42" presetClass="path" presetSubtype="0" accel="50000" decel="50000" fill="hold" grpId="0" nodeType="withEffect">
                                  <p:stCondLst>
                                    <p:cond delay="0"/>
                                  </p:stCondLst>
                                  <p:childTnLst>
                                    <p:animMotion origin="layout" path="M 3.55885E-6 -4.54834E-6 L -0.34057 0.4065 " pathEditMode="relative" rAng="0" ptsTypes="AA">
                                      <p:cBhvr>
                                        <p:cTn id="44" dur="2000" fill="hold"/>
                                        <p:tgtEl>
                                          <p:spTgt spid="42"/>
                                        </p:tgtEl>
                                        <p:attrNameLst>
                                          <p:attrName>ppt_x</p:attrName>
                                          <p:attrName>ppt_y</p:attrName>
                                        </p:attrNameLst>
                                      </p:cBhvr>
                                      <p:rCtr x="-17028" y="20313"/>
                                    </p:animMotion>
                                  </p:childTnLst>
                                </p:cTn>
                              </p:par>
                              <p:par>
                                <p:cTn id="45" presetID="42" presetClass="path" presetSubtype="0" accel="50000" decel="50000" fill="hold" grpId="0" nodeType="withEffect">
                                  <p:stCondLst>
                                    <p:cond delay="0"/>
                                  </p:stCondLst>
                                  <p:childTnLst>
                                    <p:animMotion origin="layout" path="M -4.58259E-6 -1.31185E-6 L -0.06944 0.23831 " pathEditMode="relative" rAng="0" ptsTypes="AA">
                                      <p:cBhvr>
                                        <p:cTn id="46" dur="2000" fill="hold"/>
                                        <p:tgtEl>
                                          <p:spTgt spid="20"/>
                                        </p:tgtEl>
                                        <p:attrNameLst>
                                          <p:attrName>ppt_x</p:attrName>
                                          <p:attrName>ppt_y</p:attrName>
                                        </p:attrNameLst>
                                      </p:cBhvr>
                                      <p:rCtr x="-3472" y="11916"/>
                                    </p:animMotion>
                                  </p:childTnLst>
                                </p:cTn>
                              </p:par>
                              <p:par>
                                <p:cTn id="47" presetID="42" presetClass="path" presetSubtype="0" accel="50000" decel="50000" fill="hold" grpId="0" nodeType="withEffect">
                                  <p:stCondLst>
                                    <p:cond delay="0"/>
                                  </p:stCondLst>
                                  <p:childTnLst>
                                    <p:animMotion origin="layout" path="M -5.48889E-7 -1.31185E-6 L -0.15484 0.58602 " pathEditMode="relative" rAng="0" ptsTypes="AA">
                                      <p:cBhvr>
                                        <p:cTn id="48" dur="2000" fill="hold"/>
                                        <p:tgtEl>
                                          <p:spTgt spid="15"/>
                                        </p:tgtEl>
                                        <p:attrNameLst>
                                          <p:attrName>ppt_x</p:attrName>
                                          <p:attrName>ppt_y</p:attrName>
                                        </p:attrNameLst>
                                      </p:cBhvr>
                                      <p:rCtr x="-7748" y="29301"/>
                                    </p:animMotion>
                                  </p:childTnLst>
                                </p:cTn>
                              </p:par>
                              <p:par>
                                <p:cTn id="49" presetID="42" presetClass="path" presetSubtype="0" accel="50000" decel="50000" fill="hold" grpId="0" nodeType="withEffect">
                                  <p:stCondLst>
                                    <p:cond delay="0"/>
                                  </p:stCondLst>
                                  <p:childTnLst>
                                    <p:animMotion origin="layout" path="M 2.65509E-7 1.02587E-6 L -0.10391 0.65501 " pathEditMode="relative" rAng="0" ptsTypes="AA">
                                      <p:cBhvr>
                                        <p:cTn id="50" dur="2000" fill="hold"/>
                                        <p:tgtEl>
                                          <p:spTgt spid="24"/>
                                        </p:tgtEl>
                                        <p:attrNameLst>
                                          <p:attrName>ppt_x</p:attrName>
                                          <p:attrName>ppt_y</p:attrName>
                                        </p:attrNameLst>
                                      </p:cBhvr>
                                      <p:rCtr x="-5195" y="32751"/>
                                    </p:animMotion>
                                  </p:childTnLst>
                                </p:cTn>
                              </p:par>
                              <p:par>
                                <p:cTn id="51" presetID="42" presetClass="path" presetSubtype="0" accel="50000" decel="50000" fill="hold" grpId="0" nodeType="withEffect">
                                  <p:stCondLst>
                                    <p:cond delay="0"/>
                                  </p:stCondLst>
                                  <p:childTnLst>
                                    <p:animMotion origin="layout" path="M 1.28159E-6 -3.24557E-6 L -0.08948 0.57944 " pathEditMode="relative" rAng="0" ptsTypes="AA">
                                      <p:cBhvr>
                                        <p:cTn id="52" dur="2000" fill="hold"/>
                                        <p:tgtEl>
                                          <p:spTgt spid="21"/>
                                        </p:tgtEl>
                                        <p:attrNameLst>
                                          <p:attrName>ppt_x</p:attrName>
                                          <p:attrName>ppt_y</p:attrName>
                                        </p:attrNameLst>
                                      </p:cBhvr>
                                      <p:rCtr x="-4480" y="28961"/>
                                    </p:animMotion>
                                  </p:childTnLst>
                                </p:cTn>
                              </p:par>
                              <p:par>
                                <p:cTn id="53" presetID="42" presetClass="path" presetSubtype="0" accel="50000" decel="50000" fill="hold" grpId="0" nodeType="withEffect">
                                  <p:stCondLst>
                                    <p:cond delay="0"/>
                                  </p:stCondLst>
                                  <p:childTnLst>
                                    <p:animMotion origin="layout" path="M -2.33342E-6 -2.72356E-6 L -0.27891 0.46346 " pathEditMode="relative" rAng="0" ptsTypes="AA">
                                      <p:cBhvr>
                                        <p:cTn id="54" dur="2000" fill="hold"/>
                                        <p:tgtEl>
                                          <p:spTgt spid="46"/>
                                        </p:tgtEl>
                                        <p:attrNameLst>
                                          <p:attrName>ppt_x</p:attrName>
                                          <p:attrName>ppt_y</p:attrName>
                                        </p:attrNameLst>
                                      </p:cBhvr>
                                      <p:rCtr x="-13952" y="23173"/>
                                    </p:animMotion>
                                  </p:childTnLst>
                                </p:cTn>
                              </p:par>
                              <p:par>
                                <p:cTn id="55" presetID="42" presetClass="path" presetSubtype="0" accel="50000" decel="50000" fill="hold" grpId="0" nodeType="withEffect">
                                  <p:stCondLst>
                                    <p:cond delay="0"/>
                                  </p:stCondLst>
                                  <p:childTnLst>
                                    <p:animMotion origin="layout" path="M 1.35308E-6 4.06264E-6 L -0.32589 0.38198 " pathEditMode="relative" rAng="0" ptsTypes="AA">
                                      <p:cBhvr>
                                        <p:cTn id="56" dur="2000" fill="hold"/>
                                        <p:tgtEl>
                                          <p:spTgt spid="16"/>
                                        </p:tgtEl>
                                        <p:attrNameLst>
                                          <p:attrName>ppt_x</p:attrName>
                                          <p:attrName>ppt_y</p:attrName>
                                        </p:attrNameLst>
                                      </p:cBhvr>
                                      <p:rCtr x="-16301" y="19088"/>
                                    </p:animMotion>
                                  </p:childTnLst>
                                </p:cTn>
                              </p:par>
                              <p:par>
                                <p:cTn id="57" presetID="42" presetClass="path" presetSubtype="0" accel="50000" decel="50000" fill="hold" grpId="0" nodeType="withEffect">
                                  <p:stCondLst>
                                    <p:cond delay="0"/>
                                  </p:stCondLst>
                                  <p:childTnLst>
                                    <p:animMotion origin="layout" path="M 1.6339E-7 1.54789E-6 L -0.33138 0.52678 " pathEditMode="relative" rAng="0" ptsTypes="AA">
                                      <p:cBhvr>
                                        <p:cTn id="58" dur="2000" fill="hold"/>
                                        <p:tgtEl>
                                          <p:spTgt spid="44"/>
                                        </p:tgtEl>
                                        <p:attrNameLst>
                                          <p:attrName>ppt_x</p:attrName>
                                          <p:attrName>ppt_y</p:attrName>
                                        </p:attrNameLst>
                                      </p:cBhvr>
                                      <p:rCtr x="-16569" y="26328"/>
                                    </p:animMotion>
                                  </p:childTnLst>
                                </p:cTn>
                              </p:par>
                              <p:par>
                                <p:cTn id="59" presetID="42" presetClass="path" presetSubtype="0" accel="50000" decel="50000" fill="hold" grpId="0" nodeType="withEffect">
                                  <p:stCondLst>
                                    <p:cond delay="0"/>
                                  </p:stCondLst>
                                  <p:childTnLst>
                                    <p:animMotion origin="layout" path="M -2.85423E-6 1.89287E-6 L -0.21955 0.54607 " pathEditMode="relative" rAng="0" ptsTypes="AA">
                                      <p:cBhvr>
                                        <p:cTn id="60" dur="2000" fill="hold"/>
                                        <p:tgtEl>
                                          <p:spTgt spid="18"/>
                                        </p:tgtEl>
                                        <p:attrNameLst>
                                          <p:attrName>ppt_x</p:attrName>
                                          <p:attrName>ppt_y</p:attrName>
                                        </p:attrNameLst>
                                      </p:cBhvr>
                                      <p:rCtr x="-10978" y="27304"/>
                                    </p:animMotion>
                                  </p:childTnLst>
                                </p:cTn>
                              </p:par>
                              <p:par>
                                <p:cTn id="61" presetID="42" presetClass="path" presetSubtype="0" accel="50000" decel="50000" fill="hold" grpId="0" nodeType="withEffect">
                                  <p:stCondLst>
                                    <p:cond delay="0"/>
                                  </p:stCondLst>
                                  <p:childTnLst>
                                    <p:animMotion origin="layout" path="M 3.75032E-6 3.69496E-6 L -0.21177 0.36178 " pathEditMode="relative" rAng="0" ptsTypes="AA">
                                      <p:cBhvr>
                                        <p:cTn id="62" dur="2000" fill="hold"/>
                                        <p:tgtEl>
                                          <p:spTgt spid="23"/>
                                        </p:tgtEl>
                                        <p:attrNameLst>
                                          <p:attrName>ppt_x</p:attrName>
                                          <p:attrName>ppt_y</p:attrName>
                                        </p:attrNameLst>
                                      </p:cBhvr>
                                      <p:rCtr x="-10595" y="18089"/>
                                    </p:animMotion>
                                  </p:childTnLst>
                                </p:cTn>
                              </p:par>
                              <p:par>
                                <p:cTn id="63" presetID="42" presetClass="path" presetSubtype="0" accel="50000" decel="50000" fill="hold" grpId="0" nodeType="withEffect">
                                  <p:stCondLst>
                                    <p:cond delay="0"/>
                                  </p:stCondLst>
                                  <p:childTnLst>
                                    <p:animMotion origin="layout" path="M -4.4677E-7 -2.72356E-6 L -0.23768 0.46346 " pathEditMode="relative" rAng="0" ptsTypes="AA">
                                      <p:cBhvr>
                                        <p:cTn id="64" dur="2000" fill="hold"/>
                                        <p:tgtEl>
                                          <p:spTgt spid="55"/>
                                        </p:tgtEl>
                                        <p:attrNameLst>
                                          <p:attrName>ppt_x</p:attrName>
                                          <p:attrName>ppt_y</p:attrName>
                                        </p:attrNameLst>
                                      </p:cBhvr>
                                      <p:rCtr x="-11884" y="23173"/>
                                    </p:animMotion>
                                  </p:childTnLst>
                                </p:cTn>
                              </p:par>
                              <p:par>
                                <p:cTn id="65" presetID="42" presetClass="path" presetSubtype="0" accel="50000" decel="50000" fill="hold" grpId="0" nodeType="withEffect">
                                  <p:stCondLst>
                                    <p:cond delay="0"/>
                                  </p:stCondLst>
                                  <p:childTnLst>
                                    <p:animMotion origin="layout" path="M -0.00957 2.26055E-6 L -0.20896 0.66273 " pathEditMode="relative" rAng="0" ptsTypes="AA">
                                      <p:cBhvr>
                                        <p:cTn id="66" dur="2000" fill="hold"/>
                                        <p:tgtEl>
                                          <p:spTgt spid="56"/>
                                        </p:tgtEl>
                                        <p:attrNameLst>
                                          <p:attrName>ppt_x</p:attrName>
                                          <p:attrName>ppt_y</p:attrName>
                                        </p:attrNameLst>
                                      </p:cBhvr>
                                      <p:rCtr x="-9969" y="33137"/>
                                    </p:animMotion>
                                  </p:childTnLst>
                                </p:cTn>
                              </p:par>
                              <p:par>
                                <p:cTn id="67" presetID="42" presetClass="path" presetSubtype="0" accel="50000" decel="50000" fill="hold" grpId="0" nodeType="withEffect">
                                  <p:stCondLst>
                                    <p:cond delay="0"/>
                                  </p:stCondLst>
                                  <p:childTnLst>
                                    <p:animMotion origin="layout" path="M 1.85857E-6 -1.51158E-6 L -0.06115 0.55947 " pathEditMode="relative" rAng="0" ptsTypes="AA">
                                      <p:cBhvr>
                                        <p:cTn id="68" dur="2000" fill="hold"/>
                                        <p:tgtEl>
                                          <p:spTgt spid="58"/>
                                        </p:tgtEl>
                                        <p:attrNameLst>
                                          <p:attrName>ppt_x</p:attrName>
                                          <p:attrName>ppt_y</p:attrName>
                                        </p:attrNameLst>
                                      </p:cBhvr>
                                      <p:rCtr x="-3064" y="27962"/>
                                    </p:animMotion>
                                  </p:childTnLst>
                                </p:cTn>
                              </p:par>
                              <p:par>
                                <p:cTn id="69" presetID="42" presetClass="path" presetSubtype="0" accel="50000" decel="50000" fill="hold" grpId="0" nodeType="withEffect">
                                  <p:stCondLst>
                                    <p:cond delay="0"/>
                                  </p:stCondLst>
                                  <p:childTnLst>
                                    <p:animMotion origin="layout" path="M -4.43707E-6 5.03858E-7 L -0.14475 0.23763 " pathEditMode="relative" rAng="0" ptsTypes="AA">
                                      <p:cBhvr>
                                        <p:cTn id="70" dur="2000" fill="hold"/>
                                        <p:tgtEl>
                                          <p:spTgt spid="59"/>
                                        </p:tgtEl>
                                        <p:attrNameLst>
                                          <p:attrName>ppt_x</p:attrName>
                                          <p:attrName>ppt_y</p:attrName>
                                        </p:attrNameLst>
                                      </p:cBhvr>
                                      <p:rCtr x="-7238" y="11870"/>
                                    </p:animMotion>
                                  </p:childTnLst>
                                </p:cTn>
                              </p:par>
                              <p:par>
                                <p:cTn id="71" presetID="42" presetClass="path" presetSubtype="0" accel="50000" decel="50000" fill="hold" grpId="0" nodeType="withEffect">
                                  <p:stCondLst>
                                    <p:cond delay="0"/>
                                  </p:stCondLst>
                                  <p:childTnLst>
                                    <p:animMotion origin="layout" path="M -1.51902E-6 1.39355E-6 L 0.01711 0.53245 " pathEditMode="relative" rAng="0" ptsTypes="AA">
                                      <p:cBhvr>
                                        <p:cTn id="72" dur="2000" fill="hold"/>
                                        <p:tgtEl>
                                          <p:spTgt spid="60"/>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40" grpId="0" animBg="1"/>
      <p:bldP spid="41" grpId="0" animBg="1"/>
      <p:bldP spid="42" grpId="0" animBg="1"/>
      <p:bldP spid="43" grpId="0" animBg="1"/>
      <p:bldP spid="44" grpId="0" animBg="1"/>
      <p:bldP spid="45" grpId="0" animBg="1"/>
      <p:bldP spid="46" grpId="0" animBg="1"/>
      <p:bldP spid="55" grpId="0" animBg="1"/>
      <p:bldP spid="56" grpId="0" animBg="1"/>
      <p:bldP spid="58" grpId="0" animBg="1"/>
      <p:bldP spid="59"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Three-Tier Monolithic Application</a:t>
            </a:r>
          </a:p>
        </p:txBody>
      </p:sp>
      <p:pic>
        <p:nvPicPr>
          <p:cNvPr id="1026" name="Picture 2" descr="Three-tier monolithic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 y="2049462"/>
            <a:ext cx="11144241" cy="2971800"/>
          </a:xfrm>
          <a:prstGeom prst="rect">
            <a:avLst/>
          </a:prstGeom>
          <a:noFill/>
        </p:spPr>
      </p:pic>
    </p:spTree>
    <p:extLst>
      <p:ext uri="{BB962C8B-B14F-4D97-AF65-F5344CB8AC3E}">
        <p14:creationId xmlns:p14="http://schemas.microsoft.com/office/powerpoint/2010/main" val="76107890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6.9|11|9|12.4|3.8|7.9|14.4"/>
</p:tagLst>
</file>

<file path=ppt/tags/tag2.xml><?xml version="1.0" encoding="utf-8"?>
<p:tagLst xmlns:a="http://schemas.openxmlformats.org/drawingml/2006/main" xmlns:r="http://schemas.openxmlformats.org/officeDocument/2006/relationships" xmlns:p="http://schemas.openxmlformats.org/presentationml/2006/main">
  <p:tag name="TIMING" val="|24.1|2.5|3|2.1|12.7|1.6"/>
</p:tagLst>
</file>

<file path=ppt/tags/tag3.xml><?xml version="1.0" encoding="utf-8"?>
<p:tagLst xmlns:a="http://schemas.openxmlformats.org/drawingml/2006/main" xmlns:r="http://schemas.openxmlformats.org/officeDocument/2006/relationships" xmlns:p="http://schemas.openxmlformats.org/presentationml/2006/main">
  <p:tag name="TIMING" val="|0.4|0.4"/>
</p:tagLst>
</file>

<file path=ppt/theme/_rels/theme4.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MSVID_DarkBlue_16x9_2013_06">
  <a:themeElements>
    <a:clrScheme name="2013 Blue Brand Templat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BLUE_2013" id="{EE1C4FDF-8AEC-4652-B621-EDBDE8220A4C}" vid="{04338A60-581E-4384-A745-CA12ADFAEA6E}"/>
    </a:ext>
  </a:extLst>
</a:theme>
</file>

<file path=ppt/theme/theme2.xml><?xml version="1.0" encoding="utf-8"?>
<a:theme xmlns:a="http://schemas.openxmlformats.org/drawingml/2006/main" name="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NWA TechFest 2010 Presentation Template">
  <a:themeElements>
    <a:clrScheme name="Custom 5">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4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C049DA7A73EE242829E58F5D11C9B89" ma:contentTypeVersion="1" ma:contentTypeDescription="Create a new document." ma:contentTypeScope="" ma:versionID="f852d6fc607bed850fe4acc5f09870c6">
  <xsd:schema xmlns:xsd="http://www.w3.org/2001/XMLSchema" xmlns:xs="http://www.w3.org/2001/XMLSchema" xmlns:p="http://schemas.microsoft.com/office/2006/metadata/properties" xmlns:ns3="ecfee87f-bec7-4f31-8aee-ff5312e7eacf" targetNamespace="http://schemas.microsoft.com/office/2006/metadata/properties" ma:root="true" ma:fieldsID="e65437c189d7469ff474ec03e241c9af" ns3:_="">
    <xsd:import namespace="ecfee87f-bec7-4f31-8aee-ff5312e7eac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fee87f-bec7-4f31-8aee-ff5312e7ea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C8A941E-1B3D-4164-9DD8-AFD369229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fee87f-bec7-4f31-8aee-ff5312e7ea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ecfee87f-bec7-4f31-8aee-ff5312e7eacf"/>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Microsoft_Brand_template_16-9_BLUE_2013</Template>
  <TotalTime>1896</TotalTime>
  <Words>2164</Words>
  <Application>Microsoft Office PowerPoint</Application>
  <PresentationFormat>Custom</PresentationFormat>
  <Paragraphs>414</Paragraphs>
  <Slides>38</Slides>
  <Notes>15</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38</vt:i4>
      </vt:variant>
    </vt:vector>
  </HeadingPairs>
  <TitlesOfParts>
    <vt:vector size="55" baseType="lpstr">
      <vt:lpstr>MS PGothic</vt:lpstr>
      <vt:lpstr>Arial</vt:lpstr>
      <vt:lpstr>Arial Unicode MS</vt:lpstr>
      <vt:lpstr>Calibri</vt:lpstr>
      <vt:lpstr>Century Gothic</vt:lpstr>
      <vt:lpstr>Consolas</vt:lpstr>
      <vt:lpstr>Segoe Semibold</vt:lpstr>
      <vt:lpstr>Segoe UI</vt:lpstr>
      <vt:lpstr>Segoe UI Light</vt:lpstr>
      <vt:lpstr>Segoe UI Semibold</vt:lpstr>
      <vt:lpstr>Wingdings</vt:lpstr>
      <vt:lpstr>Wingdings 3</vt:lpstr>
      <vt:lpstr>MSVID_DarkBlue_16x9_2013_06</vt:lpstr>
      <vt:lpstr>NWA TechFest 2010 Presentation Template</vt:lpstr>
      <vt:lpstr>1_NWA TechFest 2010 Presentation Template</vt:lpstr>
      <vt:lpstr>Ion Boardroom</vt:lpstr>
      <vt:lpstr>5-30721_Build_2016_Template_Light</vt:lpstr>
      <vt:lpstr>Service Fabric: A Platform for Building and Managing Highly Scalable Services </vt:lpstr>
      <vt:lpstr>About Me</vt:lpstr>
      <vt:lpstr>Watch User Group presentations  for FREE online! </vt:lpstr>
      <vt:lpstr>Want to go to VS Live in Boston? </vt:lpstr>
      <vt:lpstr>WHAT IS MVP MIX?</vt:lpstr>
      <vt:lpstr>Agenda </vt:lpstr>
      <vt:lpstr>Business needs today are simple:</vt:lpstr>
      <vt:lpstr>PowerPoint Presentation</vt:lpstr>
      <vt:lpstr>Three-Tier Monolithic Application</vt:lpstr>
      <vt:lpstr>Three-Tier Monolithic Application @ Scale</vt:lpstr>
      <vt:lpstr>Decompose the Monolith into Microservices</vt:lpstr>
      <vt:lpstr>Deploy Microservices Across a Cluster</vt:lpstr>
      <vt:lpstr>3-Tier service pattern</vt:lpstr>
      <vt:lpstr>Stateful services: Simplify design, reduce latency</vt:lpstr>
      <vt:lpstr>Cloud Service vs Stateful Service Fabric</vt:lpstr>
      <vt:lpstr>PowerPoint Presentation</vt:lpstr>
      <vt:lpstr>Options</vt:lpstr>
      <vt:lpstr>PowerPoint Presentation</vt:lpstr>
      <vt:lpstr>Deploy Service Fabric Microservices to:</vt:lpstr>
      <vt:lpstr>Battle-hardened for over 5 years</vt:lpstr>
      <vt:lpstr>Service Fabric Cluster </vt:lpstr>
      <vt:lpstr>Cluster: System view</vt:lpstr>
      <vt:lpstr>Handling Machine Failures</vt:lpstr>
      <vt:lpstr>Stateful Microservices - Replication</vt:lpstr>
      <vt:lpstr>What is a SF microservice?</vt:lpstr>
      <vt:lpstr>Types of SF microservices</vt:lpstr>
      <vt:lpstr>What can you build with Service Fabric?</vt:lpstr>
      <vt:lpstr>State Architectures: Traditional vs Service Fabric</vt:lpstr>
      <vt:lpstr>Service Fabric Platform Capabilities</vt:lpstr>
      <vt:lpstr>Demo</vt:lpstr>
      <vt:lpstr>Captain Smack Down App</vt:lpstr>
      <vt:lpstr>Takeaways</vt:lpstr>
      <vt:lpstr>Service Fabric @ //build 2016</vt:lpstr>
      <vt:lpstr>PowerPoint Presentation</vt:lpstr>
      <vt:lpstr>Resources</vt:lpstr>
      <vt:lpstr>Call to Action</vt:lpstr>
      <vt:lpstr>Thank you! Your Feedback is Important</vt:lpstr>
      <vt:lpstr>PowerPoint Presentation</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MSVID Microsoft-branded PowerPoint template and guidelines</dc:subject>
  <dc:creator>Shawn Weisfeld</dc:creator>
  <cp:keywords>MSVID, Brand Guidelines, Branding, Visual Identity, grid</cp:keywords>
  <dc:description>Template: Maryfj_x000d_
Formatting: Maryfj, Sakuu _x000d_
Audience Type: Internal</dc:description>
  <cp:lastModifiedBy>Shawn Weisfeld</cp:lastModifiedBy>
  <cp:revision>100</cp:revision>
  <dcterms:created xsi:type="dcterms:W3CDTF">2014-05-13T14:27:20Z</dcterms:created>
  <dcterms:modified xsi:type="dcterms:W3CDTF">2016-04-19T23:13:14Z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0x0101000C049DA7A73EE242829E58F5D11C9B89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